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3" r:id="rId1"/>
  </p:sldMasterIdLst>
  <p:notesMasterIdLst>
    <p:notesMasterId r:id="rId47"/>
  </p:notesMasterIdLst>
  <p:sldIdLst>
    <p:sldId id="256" r:id="rId2"/>
    <p:sldId id="582" r:id="rId3"/>
    <p:sldId id="583" r:id="rId4"/>
    <p:sldId id="584" r:id="rId5"/>
    <p:sldId id="622" r:id="rId6"/>
    <p:sldId id="623" r:id="rId7"/>
    <p:sldId id="585" r:id="rId8"/>
    <p:sldId id="586" r:id="rId9"/>
    <p:sldId id="587" r:id="rId10"/>
    <p:sldId id="588" r:id="rId11"/>
    <p:sldId id="627" r:id="rId12"/>
    <p:sldId id="589" r:id="rId13"/>
    <p:sldId id="590" r:id="rId14"/>
    <p:sldId id="591" r:id="rId15"/>
    <p:sldId id="624" r:id="rId16"/>
    <p:sldId id="625" r:id="rId17"/>
    <p:sldId id="592" r:id="rId18"/>
    <p:sldId id="626" r:id="rId19"/>
    <p:sldId id="593" r:id="rId20"/>
    <p:sldId id="594" r:id="rId21"/>
    <p:sldId id="595" r:id="rId22"/>
    <p:sldId id="596" r:id="rId23"/>
    <p:sldId id="597" r:id="rId24"/>
    <p:sldId id="598" r:id="rId25"/>
    <p:sldId id="628" r:id="rId26"/>
    <p:sldId id="599" r:id="rId27"/>
    <p:sldId id="600" r:id="rId28"/>
    <p:sldId id="601" r:id="rId29"/>
    <p:sldId id="602" r:id="rId30"/>
    <p:sldId id="603" r:id="rId31"/>
    <p:sldId id="604" r:id="rId32"/>
    <p:sldId id="605" r:id="rId33"/>
    <p:sldId id="606" r:id="rId34"/>
    <p:sldId id="607" r:id="rId35"/>
    <p:sldId id="608" r:id="rId36"/>
    <p:sldId id="609" r:id="rId37"/>
    <p:sldId id="610" r:id="rId38"/>
    <p:sldId id="611" r:id="rId39"/>
    <p:sldId id="612" r:id="rId40"/>
    <p:sldId id="613" r:id="rId41"/>
    <p:sldId id="614" r:id="rId42"/>
    <p:sldId id="615" r:id="rId43"/>
    <p:sldId id="616" r:id="rId44"/>
    <p:sldId id="617" r:id="rId45"/>
    <p:sldId id="618" r:id="rId46"/>
  </p:sldIdLst>
  <p:sldSz cx="9144000" cy="6858000" type="screen4x3"/>
  <p:notesSz cx="6858000" cy="9144000"/>
  <p:defaultTextStyle>
    <a:defPPr>
      <a:defRPr lang="cs-CZ"/>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a:srgbClr val="FF6600"/>
    <a:srgbClr val="F1A60F"/>
    <a:srgbClr val="DF602D"/>
    <a:srgbClr val="DE2E2E"/>
    <a:srgbClr val="FF0000"/>
    <a:srgbClr val="6775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řední styl 2 – zvýraznění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řední styl 2 – zvýraznění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108" d="100"/>
          <a:sy n="108" d="100"/>
        </p:scale>
        <p:origin x="-1692"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cs-CZ"/>
          </a:p>
        </p:txBody>
      </p:sp>
      <p:sp>
        <p:nvSpPr>
          <p:cNvPr id="921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cs-CZ"/>
          </a:p>
        </p:txBody>
      </p:sp>
      <p:sp>
        <p:nvSpPr>
          <p:cNvPr id="2458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922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cs-CZ" noProof="0" smtClean="0"/>
              <a:t>Klepnutím lze upravit styly předlohy textu.</a:t>
            </a:r>
          </a:p>
          <a:p>
            <a:pPr lvl="1"/>
            <a:r>
              <a:rPr lang="cs-CZ" noProof="0" smtClean="0"/>
              <a:t>Druhá úroveň</a:t>
            </a:r>
          </a:p>
          <a:p>
            <a:pPr lvl="2"/>
            <a:r>
              <a:rPr lang="cs-CZ" noProof="0" smtClean="0"/>
              <a:t>Třetí úroveň</a:t>
            </a:r>
          </a:p>
          <a:p>
            <a:pPr lvl="3"/>
            <a:r>
              <a:rPr lang="cs-CZ" noProof="0" smtClean="0"/>
              <a:t>Čtvrtá úroveň</a:t>
            </a:r>
          </a:p>
          <a:p>
            <a:pPr lvl="4"/>
            <a:r>
              <a:rPr lang="cs-CZ" noProof="0" smtClean="0"/>
              <a:t>Pátá úroveň</a:t>
            </a:r>
          </a:p>
        </p:txBody>
      </p:sp>
      <p:sp>
        <p:nvSpPr>
          <p:cNvPr id="922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cs-CZ"/>
          </a:p>
        </p:txBody>
      </p:sp>
      <p:sp>
        <p:nvSpPr>
          <p:cNvPr id="922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6F4E5D35-4E42-419E-AD3C-53338384C6F4}" type="slidenum">
              <a:rPr lang="cs-CZ"/>
              <a:pPr>
                <a:defRPr/>
              </a:pPr>
              <a:t>‹#›</a:t>
            </a:fld>
            <a:endParaRPr lang="cs-CZ"/>
          </a:p>
        </p:txBody>
      </p:sp>
    </p:spTree>
    <p:extLst>
      <p:ext uri="{BB962C8B-B14F-4D97-AF65-F5344CB8AC3E}">
        <p14:creationId xmlns:p14="http://schemas.microsoft.com/office/powerpoint/2010/main" val="157247873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4CAC22BE-C237-49E6-8098-C33A48402A3F}" type="slidenum">
              <a:rPr lang="cs-CZ" smtClean="0"/>
              <a:pPr/>
              <a:t>1</a:t>
            </a:fld>
            <a:endParaRPr lang="cs-CZ" smtClean="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cs-CZ" dirty="0"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bg>
      <p:bgPr>
        <a:gradFill flip="none" rotWithShape="1">
          <a:gsLst>
            <a:gs pos="50000">
              <a:schemeClr val="bg1"/>
            </a:gs>
            <a:gs pos="100000">
              <a:schemeClr val="bg1">
                <a:lumMod val="75000"/>
              </a:schemeClr>
            </a:gs>
          </a:gsLst>
          <a:lin ang="5400000" scaled="1"/>
          <a:tileRect/>
        </a:gradFill>
        <a:effectLst/>
      </p:bgPr>
    </p:bg>
    <p:spTree>
      <p:nvGrpSpPr>
        <p:cNvPr id="1" name=""/>
        <p:cNvGrpSpPr/>
        <p:nvPr/>
      </p:nvGrpSpPr>
      <p:grpSpPr>
        <a:xfrm>
          <a:off x="0" y="0"/>
          <a:ext cx="0" cy="0"/>
          <a:chOff x="0" y="0"/>
          <a:chExt cx="0" cy="0"/>
        </a:xfrm>
      </p:grpSpPr>
      <p:sp>
        <p:nvSpPr>
          <p:cNvPr id="10" name="Rectangle 9"/>
          <p:cNvSpPr/>
          <p:nvPr/>
        </p:nvSpPr>
        <p:spPr>
          <a:xfrm>
            <a:off x="539552" y="3036499"/>
            <a:ext cx="7920880" cy="176477"/>
          </a:xfrm>
          <a:prstGeom prst="rect">
            <a:avLst/>
          </a:prstGeom>
          <a:solidFill>
            <a:schemeClr val="tx1">
              <a:lumMod val="65000"/>
              <a:lumOff val="35000"/>
            </a:schemeClr>
          </a:solidFill>
          <a:effectLst>
            <a:outerShdw blurRad="88900" dist="38100" dir="2700000" algn="tl" rotWithShape="0">
              <a:prstClr val="black">
                <a:alpha val="33000"/>
              </a:prstClr>
            </a:outerShdw>
          </a:effectLst>
        </p:spPr>
        <p:txBody>
          <a:bodyPr wrap="square">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200" b="1" i="0" u="none" strike="noStrike" kern="1200" cap="none" spc="0" normalizeH="0" baseline="0" noProof="0" dirty="0" smtClean="0">
              <a:ln>
                <a:noFill/>
              </a:ln>
              <a:solidFill>
                <a:schemeClr val="bg1"/>
              </a:solidFill>
              <a:effectLst/>
              <a:uLnTx/>
              <a:uFillTx/>
              <a:latin typeface="Times New Roman" pitchFamily="18" charset="0"/>
              <a:ea typeface="+mn-ea"/>
              <a:cs typeface="Times New Roman" pitchFamily="18" charset="0"/>
            </a:endParaRPr>
          </a:p>
        </p:txBody>
      </p:sp>
      <p:sp>
        <p:nvSpPr>
          <p:cNvPr id="2" name="Title 1"/>
          <p:cNvSpPr>
            <a:spLocks noGrp="1"/>
          </p:cNvSpPr>
          <p:nvPr>
            <p:ph type="ctrTitle"/>
          </p:nvPr>
        </p:nvSpPr>
        <p:spPr>
          <a:xfrm>
            <a:off x="500034" y="620688"/>
            <a:ext cx="7858180" cy="2088232"/>
          </a:xfrm>
        </p:spPr>
        <p:txBody>
          <a:bodyPr anchor="b" anchorCtr="0">
            <a:noAutofit/>
          </a:bodyPr>
          <a:lstStyle>
            <a:lvl1pPr algn="ctr">
              <a:defRPr sz="4400" b="1">
                <a:effectLst>
                  <a:outerShdw blurRad="38100" dist="38100" dir="2700000" algn="tl">
                    <a:srgbClr val="000000">
                      <a:alpha val="43137"/>
                    </a:srgbClr>
                  </a:outerShdw>
                </a:effectLst>
                <a:latin typeface="Verdana" pitchFamily="34" charset="0"/>
                <a:ea typeface="Verdana" pitchFamily="34" charset="0"/>
                <a:cs typeface="Verdana" pitchFamily="34" charset="0"/>
              </a:defRPr>
            </a:lvl1pPr>
          </a:lstStyle>
          <a:p>
            <a:r>
              <a:rPr lang="cs-CZ" smtClean="0"/>
              <a:t>Klepnutím lze upravit styl předlohy nadpisů.</a:t>
            </a:r>
            <a:endParaRPr lang="cs-CZ" dirty="0"/>
          </a:p>
        </p:txBody>
      </p:sp>
      <p:sp>
        <p:nvSpPr>
          <p:cNvPr id="3" name="Subtitle 2"/>
          <p:cNvSpPr>
            <a:spLocks noGrp="1"/>
          </p:cNvSpPr>
          <p:nvPr>
            <p:ph type="subTitle" idx="1" hasCustomPrompt="1"/>
          </p:nvPr>
        </p:nvSpPr>
        <p:spPr>
          <a:xfrm>
            <a:off x="3491880" y="3290114"/>
            <a:ext cx="4968552" cy="1723062"/>
          </a:xfrm>
        </p:spPr>
        <p:txBody>
          <a:bodyPr/>
          <a:lstStyle>
            <a:lvl1pPr marL="0" indent="0" algn="r">
              <a:buNone/>
              <a:defRPr b="1" i="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dirty="0" smtClean="0"/>
              <a:t>Author</a:t>
            </a:r>
            <a:r>
              <a:rPr lang="en-US" dirty="0" smtClean="0"/>
              <a:t>(s)</a:t>
            </a:r>
          </a:p>
        </p:txBody>
      </p:sp>
      <p:pic>
        <p:nvPicPr>
          <p:cNvPr id="3074" name="Picture 2" descr="C:\Repositories\MFF\organisation\MFF\DDDS\Logo\D3S01.png"/>
          <p:cNvPicPr>
            <a:picLocks noChangeAspect="1" noChangeArrowheads="1"/>
          </p:cNvPicPr>
          <p:nvPr/>
        </p:nvPicPr>
        <p:blipFill>
          <a:blip r:embed="rId2" cstate="print"/>
          <a:srcRect/>
          <a:stretch>
            <a:fillRect/>
          </a:stretch>
        </p:blipFill>
        <p:spPr bwMode="auto">
          <a:xfrm>
            <a:off x="518498" y="3361552"/>
            <a:ext cx="2773982" cy="857256"/>
          </a:xfrm>
          <a:prstGeom prst="rect">
            <a:avLst/>
          </a:prstGeom>
          <a:noFill/>
        </p:spPr>
      </p:pic>
      <p:pic>
        <p:nvPicPr>
          <p:cNvPr id="3076" name="Picture 4" descr="C:\Repositories\MFF\organisation\MFF\DDDS\Logo\karelI.jpg"/>
          <p:cNvPicPr>
            <a:picLocks noChangeAspect="1" noChangeArrowheads="1"/>
          </p:cNvPicPr>
          <p:nvPr/>
        </p:nvPicPr>
        <p:blipFill>
          <a:blip r:embed="rId3" cstate="print">
            <a:clrChange>
              <a:clrFrom>
                <a:srgbClr val="FFFFFF"/>
              </a:clrFrom>
              <a:clrTo>
                <a:srgbClr val="FFFFFF">
                  <a:alpha val="0"/>
                </a:srgbClr>
              </a:clrTo>
            </a:clrChange>
            <a:lum bright="40000"/>
          </a:blip>
          <a:srcRect/>
          <a:stretch>
            <a:fillRect/>
          </a:stretch>
        </p:blipFill>
        <p:spPr bwMode="auto">
          <a:xfrm>
            <a:off x="1113554" y="4531943"/>
            <a:ext cx="1496672" cy="1452436"/>
          </a:xfrm>
          <a:prstGeom prst="rect">
            <a:avLst/>
          </a:prstGeom>
          <a:noFill/>
        </p:spPr>
      </p:pic>
      <p:sp>
        <p:nvSpPr>
          <p:cNvPr id="14" name="TextBox 13"/>
          <p:cNvSpPr txBox="1"/>
          <p:nvPr/>
        </p:nvSpPr>
        <p:spPr>
          <a:xfrm>
            <a:off x="717201" y="6007860"/>
            <a:ext cx="2303836" cy="276999"/>
          </a:xfrm>
          <a:prstGeom prst="rect">
            <a:avLst/>
          </a:prstGeom>
          <a:noFill/>
        </p:spPr>
        <p:txBody>
          <a:bodyPr wrap="none" rtlCol="0">
            <a:spAutoFit/>
          </a:bodyPr>
          <a:lstStyle/>
          <a:p>
            <a:pPr algn="ctr"/>
            <a:r>
              <a:rPr lang="en-US" sz="1200" b="1" cap="none" dirty="0" smtClean="0">
                <a:solidFill>
                  <a:schemeClr val="tx1">
                    <a:lumMod val="65000"/>
                    <a:lumOff val="35000"/>
                  </a:schemeClr>
                </a:solidFill>
              </a:rPr>
              <a:t>CHARLES UNIVERSITY </a:t>
            </a:r>
            <a:r>
              <a:rPr lang="cs-CZ" sz="1200" b="1" cap="none" dirty="0" smtClean="0">
                <a:solidFill>
                  <a:schemeClr val="tx1">
                    <a:lumMod val="65000"/>
                    <a:lumOff val="35000"/>
                  </a:schemeClr>
                </a:solidFill>
              </a:rPr>
              <a:t>IN </a:t>
            </a:r>
            <a:r>
              <a:rPr lang="en-US" sz="1200" b="1" cap="none" dirty="0" smtClean="0">
                <a:solidFill>
                  <a:schemeClr val="tx1">
                    <a:lumMod val="65000"/>
                    <a:lumOff val="35000"/>
                  </a:schemeClr>
                </a:solidFill>
              </a:rPr>
              <a:t>PRAGUE</a:t>
            </a:r>
            <a:endParaRPr lang="cs-CZ" sz="1200" b="0" cap="none" dirty="0">
              <a:solidFill>
                <a:schemeClr val="tx1">
                  <a:lumMod val="65000"/>
                  <a:lumOff val="35000"/>
                </a:schemeClr>
              </a:solidFill>
            </a:endParaRPr>
          </a:p>
        </p:txBody>
      </p:sp>
      <p:sp>
        <p:nvSpPr>
          <p:cNvPr id="15" name="TextBox 14"/>
          <p:cNvSpPr txBox="1"/>
          <p:nvPr/>
        </p:nvSpPr>
        <p:spPr>
          <a:xfrm>
            <a:off x="507529" y="2989372"/>
            <a:ext cx="2648482" cy="276999"/>
          </a:xfrm>
          <a:prstGeom prst="rect">
            <a:avLst/>
          </a:prstGeom>
          <a:noFill/>
        </p:spPr>
        <p:txBody>
          <a:bodyPr wrap="none" rtlCol="0">
            <a:spAutoFit/>
          </a:bodyPr>
          <a:lstStyle/>
          <a:p>
            <a:r>
              <a:rPr lang="en-US" sz="1200" b="0" u="none" dirty="0" smtClean="0">
                <a:solidFill>
                  <a:schemeClr val="bg1"/>
                </a:solidFill>
                <a:latin typeface="Consolas" pitchFamily="49" charset="0"/>
                <a:cs typeface="Consolas" pitchFamily="49" charset="0"/>
              </a:rPr>
              <a:t>http://d3s.mff.cuni.cz/~jezek</a:t>
            </a:r>
            <a:endParaRPr lang="cs-CZ" sz="1200" b="0" u="none" dirty="0">
              <a:solidFill>
                <a:schemeClr val="bg1"/>
              </a:solidFill>
              <a:latin typeface="Consolas" pitchFamily="49" charset="0"/>
              <a:cs typeface="Consolas" pitchFamily="49" charset="0"/>
            </a:endParaRPr>
          </a:p>
        </p:txBody>
      </p:sp>
      <p:sp>
        <p:nvSpPr>
          <p:cNvPr id="9" name="Rectangle 8"/>
          <p:cNvSpPr/>
          <p:nvPr/>
        </p:nvSpPr>
        <p:spPr>
          <a:xfrm>
            <a:off x="539552" y="6248345"/>
            <a:ext cx="2654358" cy="276999"/>
          </a:xfrm>
          <a:prstGeom prst="rect">
            <a:avLst/>
          </a:prstGeom>
          <a:solidFill>
            <a:schemeClr val="tx1">
              <a:lumMod val="65000"/>
              <a:lumOff val="35000"/>
            </a:schemeClr>
          </a:solidFill>
          <a:effectLst>
            <a:outerShdw blurRad="88900" dist="38100" dir="2700000" algn="tl" rotWithShape="0">
              <a:prstClr val="black">
                <a:alpha val="33000"/>
              </a:prstClr>
            </a:outerShdw>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schemeClr val="bg1"/>
                </a:solidFill>
                <a:effectLst/>
                <a:uLnTx/>
                <a:uFillTx/>
                <a:latin typeface="Times New Roman" pitchFamily="18" charset="0"/>
                <a:ea typeface="+mn-ea"/>
                <a:cs typeface="Times New Roman" pitchFamily="18" charset="0"/>
              </a:rPr>
              <a:t>faculty of mathematics and physics</a:t>
            </a:r>
            <a:endParaRPr kumimoji="0" lang="cs-CZ" sz="1200" b="1"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Nadpis a obsah">
    <p:spTree>
      <p:nvGrpSpPr>
        <p:cNvPr id="1" name=""/>
        <p:cNvGrpSpPr/>
        <p:nvPr/>
      </p:nvGrpSpPr>
      <p:grpSpPr>
        <a:xfrm>
          <a:off x="0" y="0"/>
          <a:ext cx="0" cy="0"/>
          <a:chOff x="0" y="0"/>
          <a:chExt cx="0" cy="0"/>
        </a:xfrm>
      </p:grpSpPr>
      <p:pic>
        <p:nvPicPr>
          <p:cNvPr id="2052" name="Picture 4" descr="C:\Repositories\MFF\organisation\MFF\DDDS\Slides\slides_logo_faint.png"/>
          <p:cNvPicPr>
            <a:picLocks noChangeAspect="1" noChangeArrowheads="1"/>
          </p:cNvPicPr>
          <p:nvPr/>
        </p:nvPicPr>
        <p:blipFill>
          <a:blip r:embed="rId2" cstate="print"/>
          <a:srcRect r="1729"/>
          <a:stretch>
            <a:fillRect/>
          </a:stretch>
        </p:blipFill>
        <p:spPr bwMode="auto">
          <a:xfrm>
            <a:off x="7519988" y="6088905"/>
            <a:ext cx="1624012" cy="633413"/>
          </a:xfrm>
          <a:prstGeom prst="rect">
            <a:avLst/>
          </a:prstGeom>
          <a:noFill/>
        </p:spPr>
      </p:pic>
      <p:sp>
        <p:nvSpPr>
          <p:cNvPr id="20" name="Rectangle 19"/>
          <p:cNvSpPr/>
          <p:nvPr/>
        </p:nvSpPr>
        <p:spPr>
          <a:xfrm>
            <a:off x="0" y="0"/>
            <a:ext cx="9144000" cy="836712"/>
          </a:xfrm>
          <a:prstGeom prst="rect">
            <a:avLst/>
          </a:prstGeom>
          <a:gradFill flip="none" rotWithShape="1">
            <a:gsLst>
              <a:gs pos="75000">
                <a:schemeClr val="bg1">
                  <a:lumMod val="95000"/>
                </a:schemeClr>
              </a:gs>
              <a:gs pos="100000">
                <a:schemeClr val="bg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1" name="Rectangle 10"/>
          <p:cNvSpPr/>
          <p:nvPr/>
        </p:nvSpPr>
        <p:spPr>
          <a:xfrm>
            <a:off x="0" y="6669360"/>
            <a:ext cx="9144000" cy="188640"/>
          </a:xfrm>
          <a:prstGeom prst="rect">
            <a:avLst/>
          </a:prstGeom>
          <a:gradFill flip="none" rotWithShape="1">
            <a:gsLst>
              <a:gs pos="0">
                <a:schemeClr val="bg1">
                  <a:lumMod val="85000"/>
                </a:schemeClr>
              </a:gs>
              <a:gs pos="25000">
                <a:schemeClr val="bg1">
                  <a:lumMod val="95000"/>
                </a:schemeClr>
              </a:gs>
              <a:gs pos="7500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Title 1"/>
          <p:cNvSpPr>
            <a:spLocks noGrp="1"/>
          </p:cNvSpPr>
          <p:nvPr>
            <p:ph type="title"/>
          </p:nvPr>
        </p:nvSpPr>
        <p:spPr>
          <a:xfrm>
            <a:off x="179512" y="0"/>
            <a:ext cx="8784976" cy="836712"/>
          </a:xfrm>
        </p:spPr>
        <p:txBody>
          <a:bodyPr/>
          <a:lstStyle>
            <a:lvl1pPr>
              <a:defRPr b="1">
                <a:solidFill>
                  <a:schemeClr val="tx1">
                    <a:lumMod val="95000"/>
                    <a:lumOff val="5000"/>
                  </a:schemeClr>
                </a:solidFill>
                <a:effectLst>
                  <a:outerShdw blurRad="38100" dist="38100" dir="2700000" algn="tl">
                    <a:srgbClr val="000000">
                      <a:alpha val="43137"/>
                    </a:srgbClr>
                  </a:outerShdw>
                </a:effectLst>
                <a:latin typeface="+mj-lt"/>
              </a:defRPr>
            </a:lvl1pPr>
          </a:lstStyle>
          <a:p>
            <a:r>
              <a:rPr lang="cs-CZ" smtClean="0"/>
              <a:t>Klepnutím lze upravit styl předlohy nadpisů.</a:t>
            </a:r>
            <a:endParaRPr lang="cs-CZ" dirty="0"/>
          </a:p>
        </p:txBody>
      </p:sp>
      <p:sp>
        <p:nvSpPr>
          <p:cNvPr id="5" name="Footer Placeholder 4"/>
          <p:cNvSpPr>
            <a:spLocks noGrp="1"/>
          </p:cNvSpPr>
          <p:nvPr>
            <p:ph type="ftr" sz="quarter" idx="11"/>
          </p:nvPr>
        </p:nvSpPr>
        <p:spPr>
          <a:xfrm>
            <a:off x="0" y="6669360"/>
            <a:ext cx="8604448" cy="188640"/>
          </a:xfrm>
        </p:spPr>
        <p:txBody>
          <a:bodyPr/>
          <a:lstStyle>
            <a:lvl1pPr algn="l">
              <a:defRPr sz="1100">
                <a:solidFill>
                  <a:schemeClr val="tx1">
                    <a:lumMod val="75000"/>
                    <a:lumOff val="25000"/>
                  </a:schemeClr>
                </a:solidFill>
              </a:defRPr>
            </a:lvl1pPr>
          </a:lstStyle>
          <a:p>
            <a:pPr>
              <a:defRPr/>
            </a:pPr>
            <a:endParaRPr lang="cs-CZ" altLang="en-US"/>
          </a:p>
        </p:txBody>
      </p:sp>
      <p:sp>
        <p:nvSpPr>
          <p:cNvPr id="6" name="Slide Number Placeholder 5"/>
          <p:cNvSpPr>
            <a:spLocks noGrp="1"/>
          </p:cNvSpPr>
          <p:nvPr>
            <p:ph type="sldNum" sz="quarter" idx="12"/>
          </p:nvPr>
        </p:nvSpPr>
        <p:spPr>
          <a:xfrm>
            <a:off x="8676456" y="6669360"/>
            <a:ext cx="467544" cy="188640"/>
          </a:xfrm>
          <a:effectLst>
            <a:outerShdw blurRad="50800" dist="38100" dir="2700000" sx="110000" sy="110000" algn="tl" rotWithShape="0">
              <a:schemeClr val="bg1"/>
            </a:outerShdw>
          </a:effectLst>
        </p:spPr>
        <p:txBody>
          <a:bodyPr/>
          <a:lstStyle>
            <a:lvl1pPr algn="r">
              <a:defRPr sz="1100" b="1">
                <a:solidFill>
                  <a:schemeClr val="tx1"/>
                </a:solidFill>
              </a:defRPr>
            </a:lvl1pPr>
          </a:lstStyle>
          <a:p>
            <a:pPr>
              <a:defRPr/>
            </a:pPr>
            <a:fld id="{2E8361A1-175A-42D3-BB19-9AEE94864B6C}" type="slidenum">
              <a:rPr lang="cs-CZ" altLang="en-US" smtClean="0"/>
              <a:pPr>
                <a:defRPr/>
              </a:pPr>
              <a:t>‹#›</a:t>
            </a:fld>
            <a:endParaRPr lang="cs-CZ" altLang="en-US"/>
          </a:p>
        </p:txBody>
      </p:sp>
      <p:pic>
        <p:nvPicPr>
          <p:cNvPr id="1027" name="Picture 3" descr="C:\Repositories\MFF\organisation\MFF\DDDS\Slides\bar2.png"/>
          <p:cNvPicPr>
            <a:picLocks noChangeAspect="1" noChangeArrowheads="1"/>
          </p:cNvPicPr>
          <p:nvPr/>
        </p:nvPicPr>
        <p:blipFill>
          <a:blip r:embed="rId3" cstate="print"/>
          <a:srcRect l="1150" r="1914"/>
          <a:stretch>
            <a:fillRect/>
          </a:stretch>
        </p:blipFill>
        <p:spPr bwMode="auto">
          <a:xfrm flipH="1">
            <a:off x="0" y="787219"/>
            <a:ext cx="9144000" cy="193509"/>
          </a:xfrm>
          <a:prstGeom prst="rect">
            <a:avLst/>
          </a:prstGeom>
          <a:noFill/>
        </p:spPr>
      </p:pic>
      <p:sp>
        <p:nvSpPr>
          <p:cNvPr id="13" name="Text Placeholder 12"/>
          <p:cNvSpPr>
            <a:spLocks noGrp="1"/>
          </p:cNvSpPr>
          <p:nvPr>
            <p:ph type="body" sz="quarter" idx="13"/>
          </p:nvPr>
        </p:nvSpPr>
        <p:spPr>
          <a:xfrm>
            <a:off x="467544" y="1340768"/>
            <a:ext cx="8208912" cy="5040560"/>
          </a:xfrm>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176" y="71414"/>
            <a:ext cx="8229600" cy="857256"/>
          </a:xfrm>
          <a:prstGeom prst="rect">
            <a:avLst/>
          </a:prstGeom>
        </p:spPr>
        <p:txBody>
          <a:bodyPr vert="horz" lIns="91440" tIns="45720" rIns="91440" bIns="45720" rtlCol="0" anchor="ctr">
            <a:normAutofit/>
          </a:bodyPr>
          <a:lstStyle/>
          <a:p>
            <a:r>
              <a:rPr lang="cs-CZ" smtClean="0"/>
              <a:t>Klepnutím lze upravit styl předlohy nadpisů.</a:t>
            </a:r>
            <a:endParaRPr lang="cs-CZ"/>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cs-CZ"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cs-CZ"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cs-CZ" alt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93444189-8B34-413A-9B65-B8341BD389A4}" type="slidenum">
              <a:rPr lang="cs-CZ" altLang="en-US" smtClean="0"/>
              <a:pPr>
                <a:defRPr/>
              </a:pPr>
              <a:t>‹#›</a:t>
            </a:fld>
            <a:endParaRPr lang="cs-CZ" altLang="en-US"/>
          </a:p>
        </p:txBody>
      </p:sp>
    </p:spTree>
  </p:cSld>
  <p:clrMap bg1="lt1" tx1="dk1" bg2="lt2" tx2="dk2" accent1="accent1" accent2="accent2" accent3="accent3" accent4="accent4" accent5="accent5" accent6="accent6" hlink="hlink" folHlink="folHlink"/>
  <p:sldLayoutIdLst>
    <p:sldLayoutId id="2147483734" r:id="rId1"/>
    <p:sldLayoutId id="2147483735" r:id="rId2"/>
  </p:sldLayoutIdLst>
  <p:txStyles>
    <p:titleStyle>
      <a:lvl1pPr algn="l" defTabSz="914400" rtl="0" eaLnBrk="1" latinLnBrk="0" hangingPunct="1">
        <a:spcBef>
          <a:spcPct val="0"/>
        </a:spcBef>
        <a:buNone/>
        <a:defRPr sz="4000" kern="1200">
          <a:solidFill>
            <a:schemeClr val="tx1"/>
          </a:solidFill>
          <a:latin typeface="+mj-lt"/>
          <a:ea typeface="+mj-ea"/>
          <a:cs typeface="+mj-cs"/>
        </a:defRPr>
      </a:lvl1pPr>
    </p:titleStyle>
    <p:bodyStyle>
      <a:lvl1pPr marL="342900" indent="-342900" algn="l" defTabSz="914400" rtl="0" eaLnBrk="1" latinLnBrk="0" hangingPunct="1">
        <a:spcBef>
          <a:spcPct val="20000"/>
        </a:spcBef>
        <a:buSzPct val="110000"/>
        <a:buFontTx/>
        <a:buBlip>
          <a:blip r:embed="rId4"/>
        </a:buBlip>
        <a:defRPr sz="3200" kern="1200">
          <a:solidFill>
            <a:schemeClr val="tx1"/>
          </a:solidFill>
          <a:latin typeface="+mn-lt"/>
          <a:ea typeface="+mn-ea"/>
          <a:cs typeface="+mn-cs"/>
        </a:defRPr>
      </a:lvl1pPr>
      <a:lvl2pPr marL="742950" indent="-285750" algn="l" defTabSz="914400" rtl="0" eaLnBrk="1" latinLnBrk="0" hangingPunct="1">
        <a:spcBef>
          <a:spcPct val="20000"/>
        </a:spcBef>
        <a:buSzPct val="110000"/>
        <a:buFontTx/>
        <a:buBlip>
          <a:blip r:embed="rId5"/>
        </a:buBlip>
        <a:defRPr sz="2800" kern="1200">
          <a:solidFill>
            <a:schemeClr val="tx1"/>
          </a:solidFill>
          <a:latin typeface="+mn-lt"/>
          <a:ea typeface="+mn-ea"/>
          <a:cs typeface="+mn-cs"/>
        </a:defRPr>
      </a:lvl2pPr>
      <a:lvl3pPr marL="1143000" indent="-228600" algn="l" defTabSz="914400" rtl="0" eaLnBrk="1" latinLnBrk="0" hangingPunct="1">
        <a:spcBef>
          <a:spcPct val="20000"/>
        </a:spcBef>
        <a:buSzPct val="110000"/>
        <a:buFontTx/>
        <a:buBlip>
          <a:blip r:embed="rId4"/>
        </a:buBlip>
        <a:defRPr sz="2400" kern="1200">
          <a:solidFill>
            <a:schemeClr val="tx1"/>
          </a:solidFill>
          <a:latin typeface="+mn-lt"/>
          <a:ea typeface="+mn-ea"/>
          <a:cs typeface="+mn-cs"/>
        </a:defRPr>
      </a:lvl3pPr>
      <a:lvl4pPr marL="1600200" indent="-228600" algn="l" defTabSz="914400" rtl="0" eaLnBrk="1" latinLnBrk="0" hangingPunct="1">
        <a:spcBef>
          <a:spcPct val="20000"/>
        </a:spcBef>
        <a:buSzPct val="110000"/>
        <a:buFontTx/>
        <a:buBlip>
          <a:blip r:embed="rId5"/>
        </a:buBlip>
        <a:defRPr sz="2000" kern="1200">
          <a:solidFill>
            <a:schemeClr val="tx1"/>
          </a:solidFill>
          <a:latin typeface="+mn-lt"/>
          <a:ea typeface="+mn-ea"/>
          <a:cs typeface="+mn-cs"/>
        </a:defRPr>
      </a:lvl4pPr>
      <a:lvl5pPr marL="2057400" indent="-228600" algn="l" defTabSz="914400" rtl="0" eaLnBrk="1" latinLnBrk="0" hangingPunct="1">
        <a:spcBef>
          <a:spcPct val="20000"/>
        </a:spcBef>
        <a:buSzPct val="110000"/>
        <a:buFontTx/>
        <a:buBlip>
          <a:blip r:embed="rId4"/>
        </a:buBlip>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hyperlink" Target="https://suwalls.com/cartoons/my-little-pony-friendship-is-magic-4912/"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r>
              <a:rPr lang="en-US" sz="2800" dirty="0" smtClean="0"/>
              <a:t>Advanced .NET Programming I</a:t>
            </a:r>
            <a:r>
              <a:rPr lang="en-US" sz="2800" dirty="0"/>
              <a:t/>
            </a:r>
            <a:br>
              <a:rPr lang="en-US" sz="2800" dirty="0"/>
            </a:br>
            <a:r>
              <a:rPr lang="en-US" sz="2800" dirty="0" smtClean="0"/>
              <a:t>12</a:t>
            </a:r>
            <a:r>
              <a:rPr lang="en-US" sz="2800" baseline="30000" dirty="0" smtClean="0"/>
              <a:t>th</a:t>
            </a:r>
            <a:r>
              <a:rPr lang="en-US" sz="2800" dirty="0" smtClean="0"/>
              <a:t> Lecture</a:t>
            </a:r>
            <a:endParaRPr lang="cs-CZ" dirty="0" smtClean="0"/>
          </a:p>
        </p:txBody>
      </p:sp>
      <p:sp>
        <p:nvSpPr>
          <p:cNvPr id="3075" name="Rectangle 3"/>
          <p:cNvSpPr>
            <a:spLocks noGrp="1" noChangeArrowheads="1"/>
          </p:cNvSpPr>
          <p:nvPr>
            <p:ph type="subTitle" idx="1"/>
          </p:nvPr>
        </p:nvSpPr>
        <p:spPr/>
        <p:txBody>
          <a:bodyPr/>
          <a:lstStyle/>
          <a:p>
            <a:pPr eaLnBrk="1" hangingPunct="1"/>
            <a:r>
              <a:rPr lang="en-US" dirty="0" err="1" smtClean="0"/>
              <a:t>Pavel</a:t>
            </a:r>
            <a:r>
              <a:rPr lang="en-US" dirty="0" smtClean="0"/>
              <a:t> Je</a:t>
            </a:r>
            <a:r>
              <a:rPr lang="cs-CZ" dirty="0" err="1" smtClean="0"/>
              <a:t>žek</a:t>
            </a:r>
            <a:r>
              <a:rPr lang="en-US" dirty="0" smtClean="0"/>
              <a:t/>
            </a:r>
            <a:br>
              <a:rPr lang="en-US" dirty="0" smtClean="0"/>
            </a:br>
            <a:r>
              <a:rPr lang="en-US" dirty="0" smtClean="0">
                <a:solidFill>
                  <a:schemeClr val="tx2">
                    <a:lumMod val="75000"/>
                  </a:schemeClr>
                </a:solidFill>
              </a:rPr>
              <a:t>pavel.jezek@d3s.mff.cuni.cz</a:t>
            </a:r>
            <a:endParaRPr lang="cs-CZ" dirty="0" smtClean="0">
              <a:solidFill>
                <a:schemeClr val="tx2">
                  <a:lumMod val="75000"/>
                </a:schemeClr>
              </a:solidFill>
            </a:endParaRPr>
          </a:p>
        </p:txBody>
      </p:sp>
      <p:sp>
        <p:nvSpPr>
          <p:cNvPr id="4" name="Rectangle 4"/>
          <p:cNvSpPr>
            <a:spLocks noChangeArrowheads="1"/>
          </p:cNvSpPr>
          <p:nvPr/>
        </p:nvSpPr>
        <p:spPr bwMode="auto">
          <a:xfrm>
            <a:off x="4391025" y="6021388"/>
            <a:ext cx="4752975" cy="836612"/>
          </a:xfrm>
          <a:prstGeom prst="rect">
            <a:avLst/>
          </a:prstGeom>
          <a:solidFill>
            <a:schemeClr val="accent1"/>
          </a:solidFill>
          <a:ln w="9525">
            <a:noFill/>
            <a:miter lim="800000"/>
            <a:headEnd/>
            <a:tailEnd/>
          </a:ln>
        </p:spPr>
        <p:txBody>
          <a:bodyPr wrap="none" anchor="ctr"/>
          <a:lstStyle/>
          <a:p>
            <a:pPr algn="ctr"/>
            <a:r>
              <a:rPr lang="en-US" sz="1200" dirty="0" smtClean="0">
                <a:latin typeface="Times New Roman" charset="0"/>
              </a:rPr>
              <a:t>Some of the slides are based </a:t>
            </a:r>
            <a:r>
              <a:rPr lang="en-US" sz="1200" dirty="0">
                <a:latin typeface="Times New Roman" charset="0"/>
              </a:rPr>
              <a:t>on University of Linz .NET presentations.</a:t>
            </a:r>
          </a:p>
          <a:p>
            <a:pPr algn="ctr"/>
            <a:r>
              <a:rPr lang="en-US" sz="1200" dirty="0">
                <a:latin typeface="Times New Roman" charset="0"/>
              </a:rPr>
              <a:t>© University of Linz, Institute for System Software, 2004</a:t>
            </a:r>
          </a:p>
          <a:p>
            <a:pPr algn="ctr"/>
            <a:r>
              <a:rPr lang="en-US" sz="1200" dirty="0">
                <a:latin typeface="Times New Roman" charset="0"/>
              </a:rPr>
              <a:t>published under the Microsoft Curriculum License</a:t>
            </a:r>
          </a:p>
          <a:p>
            <a:pPr algn="ctr"/>
            <a:r>
              <a:rPr lang="en-US" sz="1200" dirty="0">
                <a:latin typeface="Times New Roman" charset="0"/>
              </a:rPr>
              <a:t>(http://www.msdnaa.net/curriculum/license_curriculum.aspx)</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dirty="0" smtClean="0"/>
              <a:t>Locks</a:t>
            </a:r>
            <a:endParaRPr lang="en-US" dirty="0"/>
          </a:p>
        </p:txBody>
      </p:sp>
      <p:sp>
        <p:nvSpPr>
          <p:cNvPr id="3" name="Zástupný symbol pro text 2"/>
          <p:cNvSpPr>
            <a:spLocks noGrp="1"/>
          </p:cNvSpPr>
          <p:nvPr>
            <p:ph type="body" sz="quarter" idx="13"/>
          </p:nvPr>
        </p:nvSpPr>
        <p:spPr/>
        <p:txBody>
          <a:bodyPr>
            <a:normAutofit/>
          </a:bodyPr>
          <a:lstStyle/>
          <a:p>
            <a:r>
              <a:rPr lang="en-US" sz="2800" dirty="0" smtClean="0"/>
              <a:t>Allow to execute complex operations “atomically” (if used correctly).</a:t>
            </a:r>
          </a:p>
          <a:p>
            <a:r>
              <a:rPr lang="en-US" sz="2800" dirty="0" smtClean="0"/>
              <a:t>Are slow if locking (</a:t>
            </a:r>
            <a:r>
              <a:rPr lang="en-US" sz="2800" dirty="0" err="1" smtClean="0">
                <a:latin typeface="Consolas" pitchFamily="49" charset="0"/>
                <a:cs typeface="Consolas" pitchFamily="49" charset="0"/>
              </a:rPr>
              <a:t>Monitor.Enter</a:t>
            </a:r>
            <a:r>
              <a:rPr lang="en-US" sz="2800" dirty="0" smtClean="0"/>
              <a:t>) blocks (</a:t>
            </a:r>
            <a:r>
              <a:rPr lang="en-US" sz="2800" i="1" dirty="0" smtClean="0"/>
              <a:t>implies processor yield</a:t>
            </a:r>
            <a:r>
              <a:rPr lang="en-US" sz="2800" dirty="0" smtClean="0"/>
              <a:t>) problem for short critical sections – consider spinlocks – .NET </a:t>
            </a:r>
            <a:r>
              <a:rPr lang="en-US" sz="2800" dirty="0" err="1" smtClean="0"/>
              <a:t>struct</a:t>
            </a:r>
            <a:r>
              <a:rPr lang="en-US" sz="2800" dirty="0" smtClean="0"/>
              <a:t> </a:t>
            </a:r>
            <a:r>
              <a:rPr lang="en-US" sz="2800" b="1" dirty="0" err="1" smtClean="0">
                <a:latin typeface="Consolas" panose="020B0609020204030204" pitchFamily="49" charset="0"/>
                <a:cs typeface="Consolas" panose="020B0609020204030204" pitchFamily="49" charset="0"/>
              </a:rPr>
              <a:t>System.Threading.SpinLock</a:t>
            </a:r>
            <a:r>
              <a:rPr lang="en-US" sz="2800" dirty="0" smtClean="0"/>
              <a:t>).</a:t>
            </a:r>
          </a:p>
        </p:txBody>
      </p:sp>
    </p:spTree>
    <p:extLst>
      <p:ext uri="{BB962C8B-B14F-4D97-AF65-F5344CB8AC3E}">
        <p14:creationId xmlns:p14="http://schemas.microsoft.com/office/powerpoint/2010/main" val="36521675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dirty="0" smtClean="0"/>
              <a:t>Locks</a:t>
            </a:r>
            <a:endParaRPr lang="en-US" dirty="0"/>
          </a:p>
        </p:txBody>
      </p:sp>
      <p:sp>
        <p:nvSpPr>
          <p:cNvPr id="3" name="Zástupný symbol pro text 2"/>
          <p:cNvSpPr>
            <a:spLocks noGrp="1"/>
          </p:cNvSpPr>
          <p:nvPr>
            <p:ph type="body" sz="quarter" idx="13"/>
          </p:nvPr>
        </p:nvSpPr>
        <p:spPr/>
        <p:txBody>
          <a:bodyPr>
            <a:normAutofit/>
          </a:bodyPr>
          <a:lstStyle/>
          <a:p>
            <a:r>
              <a:rPr lang="en-US" sz="2800" dirty="0" smtClean="0"/>
              <a:t>Allow to execute complex operations “atomically” (if used correctly).</a:t>
            </a:r>
          </a:p>
          <a:p>
            <a:r>
              <a:rPr lang="en-US" sz="2800" dirty="0" smtClean="0"/>
              <a:t>Are slow if locking (</a:t>
            </a:r>
            <a:r>
              <a:rPr lang="en-US" sz="2800" dirty="0" err="1" smtClean="0">
                <a:latin typeface="Consolas" pitchFamily="49" charset="0"/>
                <a:cs typeface="Consolas" pitchFamily="49" charset="0"/>
              </a:rPr>
              <a:t>Monitor.Enter</a:t>
            </a:r>
            <a:r>
              <a:rPr lang="en-US" sz="2800" dirty="0" smtClean="0"/>
              <a:t>) blocks (</a:t>
            </a:r>
            <a:r>
              <a:rPr lang="en-US" sz="2800" i="1" dirty="0" smtClean="0"/>
              <a:t>implies processor yield</a:t>
            </a:r>
            <a:r>
              <a:rPr lang="en-US" sz="2800" dirty="0" smtClean="0"/>
              <a:t>) problem for short critical sections – consider spinlocks – .NET </a:t>
            </a:r>
            <a:r>
              <a:rPr lang="en-US" sz="2800" dirty="0" err="1" smtClean="0"/>
              <a:t>struct</a:t>
            </a:r>
            <a:r>
              <a:rPr lang="en-US" sz="2800" dirty="0" smtClean="0"/>
              <a:t> </a:t>
            </a:r>
            <a:r>
              <a:rPr lang="en-US" sz="2800" b="1" dirty="0" err="1" smtClean="0">
                <a:latin typeface="Consolas" panose="020B0609020204030204" pitchFamily="49" charset="0"/>
                <a:cs typeface="Consolas" panose="020B0609020204030204" pitchFamily="49" charset="0"/>
              </a:rPr>
              <a:t>System.Threading.SpinLock</a:t>
            </a:r>
            <a:r>
              <a:rPr lang="en-US" sz="2800" dirty="0" smtClean="0"/>
              <a:t>).</a:t>
            </a:r>
          </a:p>
          <a:p>
            <a:r>
              <a:rPr lang="en-US" sz="2800" dirty="0" smtClean="0"/>
              <a:t>Are slow if locking </a:t>
            </a:r>
            <a:r>
              <a:rPr lang="en-US" sz="2800" dirty="0"/>
              <a:t>(</a:t>
            </a:r>
            <a:r>
              <a:rPr lang="en-US" sz="2800" dirty="0" err="1">
                <a:latin typeface="Consolas" pitchFamily="49" charset="0"/>
                <a:cs typeface="Consolas" pitchFamily="49" charset="0"/>
              </a:rPr>
              <a:t>Monitor.Enter</a:t>
            </a:r>
            <a:r>
              <a:rPr lang="en-US" sz="2800" dirty="0" smtClean="0"/>
              <a:t>) will not block (</a:t>
            </a:r>
            <a:r>
              <a:rPr lang="en-US" sz="2800" i="1" dirty="0" smtClean="0"/>
              <a:t>implies new unused </a:t>
            </a:r>
            <a:r>
              <a:rPr lang="en-US" sz="2800" i="1" dirty="0" err="1" smtClean="0"/>
              <a:t>syncblock</a:t>
            </a:r>
            <a:r>
              <a:rPr lang="en-US" sz="2800" i="1" dirty="0" smtClean="0"/>
              <a:t> [“lock”] allocation + the locking itself</a:t>
            </a:r>
            <a:r>
              <a:rPr lang="en-US" sz="2800" dirty="0" smtClean="0"/>
              <a:t>) – again problem for short critical sections – consider </a:t>
            </a:r>
            <a:r>
              <a:rPr lang="en-US" sz="2800" b="1" smtClean="0"/>
              <a:t>lock-free/wait-free algorithms/data structures</a:t>
            </a:r>
            <a:endParaRPr lang="en-US" sz="2800" b="1" dirty="0"/>
          </a:p>
        </p:txBody>
      </p:sp>
    </p:spTree>
    <p:extLst>
      <p:ext uri="{BB962C8B-B14F-4D97-AF65-F5344CB8AC3E}">
        <p14:creationId xmlns:p14="http://schemas.microsoft.com/office/powerpoint/2010/main" val="19349135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dirty="0" smtClean="0"/>
              <a:t>Journey to Lock-free/Wait-free World</a:t>
            </a:r>
            <a:endParaRPr lang="cs-CZ" dirty="0"/>
          </a:p>
        </p:txBody>
      </p:sp>
      <p:sp>
        <p:nvSpPr>
          <p:cNvPr id="3" name="Zástupný symbol pro text 2"/>
          <p:cNvSpPr>
            <a:spLocks noGrp="1"/>
          </p:cNvSpPr>
          <p:nvPr>
            <p:ph type="body" sz="quarter" idx="13"/>
          </p:nvPr>
        </p:nvSpPr>
        <p:spPr/>
        <p:txBody>
          <a:bodyPr/>
          <a:lstStyle/>
          <a:p>
            <a:r>
              <a:rPr lang="en-US" dirty="0" smtClean="0"/>
              <a:t>What is C#/.NET’s memory model?</a:t>
            </a:r>
          </a:p>
          <a:p>
            <a:r>
              <a:rPr lang="en-US" dirty="0" smtClean="0"/>
              <a:t>Any guaranties of a thread behavior (operation atomicity and ordering) from point of view of other threads?</a:t>
            </a:r>
            <a:endParaRPr lang="cs-CZ" dirty="0"/>
          </a:p>
        </p:txBody>
      </p:sp>
    </p:spTree>
    <p:extLst>
      <p:ext uri="{BB962C8B-B14F-4D97-AF65-F5344CB8AC3E}">
        <p14:creationId xmlns:p14="http://schemas.microsoft.com/office/powerpoint/2010/main" val="7998039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dirty="0" smtClean="0"/>
              <a:t>Atomicity in C#</a:t>
            </a:r>
            <a:endParaRPr lang="en-US" dirty="0"/>
          </a:p>
        </p:txBody>
      </p:sp>
      <p:sp>
        <p:nvSpPr>
          <p:cNvPr id="3" name="Zástupný symbol pro text 2"/>
          <p:cNvSpPr>
            <a:spLocks noGrp="1"/>
          </p:cNvSpPr>
          <p:nvPr>
            <p:ph type="body" sz="quarter" idx="13"/>
          </p:nvPr>
        </p:nvSpPr>
        <p:spPr>
          <a:xfrm>
            <a:off x="417571" y="1066310"/>
            <a:ext cx="8208912" cy="5544616"/>
          </a:xfrm>
        </p:spPr>
        <p:txBody>
          <a:bodyPr>
            <a:normAutofit/>
          </a:bodyPr>
          <a:lstStyle/>
          <a:p>
            <a:pPr>
              <a:spcBef>
                <a:spcPts val="0"/>
              </a:spcBef>
            </a:pPr>
            <a:r>
              <a:rPr lang="en-US" sz="3000" dirty="0"/>
              <a:t>Reads and writes of the following data types are atomic: </a:t>
            </a:r>
            <a:r>
              <a:rPr lang="en-US" sz="3000" dirty="0" err="1">
                <a:latin typeface="Consolas" pitchFamily="49" charset="0"/>
                <a:cs typeface="Consolas" pitchFamily="49" charset="0"/>
              </a:rPr>
              <a:t>bool</a:t>
            </a:r>
            <a:r>
              <a:rPr lang="en-US" sz="3000" dirty="0"/>
              <a:t>, </a:t>
            </a:r>
            <a:r>
              <a:rPr lang="en-US" sz="3000" dirty="0">
                <a:latin typeface="Consolas" pitchFamily="49" charset="0"/>
                <a:cs typeface="Consolas" pitchFamily="49" charset="0"/>
              </a:rPr>
              <a:t>char</a:t>
            </a:r>
            <a:r>
              <a:rPr lang="en-US" sz="3000" dirty="0"/>
              <a:t>, </a:t>
            </a:r>
            <a:r>
              <a:rPr lang="en-US" sz="3000" dirty="0">
                <a:latin typeface="Consolas" pitchFamily="49" charset="0"/>
                <a:cs typeface="Consolas" pitchFamily="49" charset="0"/>
              </a:rPr>
              <a:t>byte</a:t>
            </a:r>
            <a:r>
              <a:rPr lang="en-US" sz="3000" dirty="0"/>
              <a:t>, </a:t>
            </a:r>
            <a:r>
              <a:rPr lang="en-US" sz="3000" dirty="0" err="1">
                <a:latin typeface="Consolas" pitchFamily="49" charset="0"/>
                <a:cs typeface="Consolas" pitchFamily="49" charset="0"/>
              </a:rPr>
              <a:t>sbyte</a:t>
            </a:r>
            <a:r>
              <a:rPr lang="en-US" sz="3000" dirty="0"/>
              <a:t>, </a:t>
            </a:r>
            <a:r>
              <a:rPr lang="en-US" sz="3000" dirty="0">
                <a:latin typeface="Consolas" pitchFamily="49" charset="0"/>
                <a:cs typeface="Consolas" pitchFamily="49" charset="0"/>
              </a:rPr>
              <a:t>short</a:t>
            </a:r>
            <a:r>
              <a:rPr lang="en-US" sz="3000" dirty="0"/>
              <a:t>, </a:t>
            </a:r>
            <a:r>
              <a:rPr lang="en-US" sz="3000" dirty="0" err="1">
                <a:latin typeface="Consolas" pitchFamily="49" charset="0"/>
                <a:cs typeface="Consolas" pitchFamily="49" charset="0"/>
              </a:rPr>
              <a:t>ushort</a:t>
            </a:r>
            <a:r>
              <a:rPr lang="en-US" sz="3000" dirty="0"/>
              <a:t>, </a:t>
            </a:r>
            <a:r>
              <a:rPr lang="en-US" sz="3000" dirty="0" err="1">
                <a:latin typeface="Consolas" pitchFamily="49" charset="0"/>
                <a:cs typeface="Consolas" pitchFamily="49" charset="0"/>
              </a:rPr>
              <a:t>uint</a:t>
            </a:r>
            <a:r>
              <a:rPr lang="en-US" sz="3000" dirty="0"/>
              <a:t>, </a:t>
            </a:r>
            <a:r>
              <a:rPr lang="en-US" sz="3000" dirty="0" err="1">
                <a:latin typeface="Consolas" pitchFamily="49" charset="0"/>
                <a:cs typeface="Consolas" pitchFamily="49" charset="0"/>
              </a:rPr>
              <a:t>int</a:t>
            </a:r>
            <a:r>
              <a:rPr lang="en-US" sz="3000" dirty="0"/>
              <a:t>, </a:t>
            </a:r>
            <a:r>
              <a:rPr lang="en-US" sz="3000" dirty="0">
                <a:latin typeface="Consolas" pitchFamily="49" charset="0"/>
                <a:cs typeface="Consolas" pitchFamily="49" charset="0"/>
              </a:rPr>
              <a:t>float</a:t>
            </a:r>
            <a:r>
              <a:rPr lang="en-US" sz="3000" dirty="0"/>
              <a:t>, and </a:t>
            </a:r>
            <a:r>
              <a:rPr lang="en-US" sz="3000" i="1" dirty="0"/>
              <a:t>reference </a:t>
            </a:r>
            <a:r>
              <a:rPr lang="en-US" sz="3000" i="1" dirty="0" smtClean="0"/>
              <a:t>types </a:t>
            </a:r>
            <a:r>
              <a:rPr lang="en-US" sz="3000" dirty="0" smtClean="0"/>
              <a:t>(of the reference itself).</a:t>
            </a:r>
          </a:p>
          <a:p>
            <a:pPr marL="0" indent="0">
              <a:buNone/>
            </a:pPr>
            <a:endParaRPr lang="en-US" sz="2800" dirty="0" smtClean="0"/>
          </a:p>
        </p:txBody>
      </p:sp>
      <p:sp>
        <p:nvSpPr>
          <p:cNvPr id="4" name="Zaoblený obdélník 3"/>
          <p:cNvSpPr/>
          <p:nvPr/>
        </p:nvSpPr>
        <p:spPr>
          <a:xfrm>
            <a:off x="7874692" y="1644879"/>
            <a:ext cx="792088" cy="360040"/>
          </a:xfrm>
          <a:prstGeom prst="round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dirty="0" smtClean="0"/>
              <a:t>OK</a:t>
            </a:r>
            <a:endParaRPr lang="en-US" dirty="0"/>
          </a:p>
        </p:txBody>
      </p:sp>
    </p:spTree>
    <p:extLst>
      <p:ext uri="{BB962C8B-B14F-4D97-AF65-F5344CB8AC3E}">
        <p14:creationId xmlns:p14="http://schemas.microsoft.com/office/powerpoint/2010/main" val="26364116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dirty="0" smtClean="0"/>
              <a:t>Atomicity in C#</a:t>
            </a:r>
            <a:endParaRPr lang="en-US" dirty="0"/>
          </a:p>
        </p:txBody>
      </p:sp>
      <p:sp>
        <p:nvSpPr>
          <p:cNvPr id="3" name="Zástupný symbol pro text 2"/>
          <p:cNvSpPr>
            <a:spLocks noGrp="1"/>
          </p:cNvSpPr>
          <p:nvPr>
            <p:ph type="body" sz="quarter" idx="13"/>
          </p:nvPr>
        </p:nvSpPr>
        <p:spPr>
          <a:xfrm>
            <a:off x="405776" y="1052736"/>
            <a:ext cx="8208912" cy="5544616"/>
          </a:xfrm>
        </p:spPr>
        <p:txBody>
          <a:bodyPr>
            <a:normAutofit/>
          </a:bodyPr>
          <a:lstStyle/>
          <a:p>
            <a:r>
              <a:rPr lang="en-US" sz="3000" dirty="0"/>
              <a:t>Reads and writes of the following data types are atomic: </a:t>
            </a:r>
            <a:r>
              <a:rPr lang="en-US" sz="3000" dirty="0" err="1">
                <a:latin typeface="Consolas" pitchFamily="49" charset="0"/>
                <a:cs typeface="Consolas" pitchFamily="49" charset="0"/>
              </a:rPr>
              <a:t>bool</a:t>
            </a:r>
            <a:r>
              <a:rPr lang="en-US" sz="3000" dirty="0"/>
              <a:t>, </a:t>
            </a:r>
            <a:r>
              <a:rPr lang="en-US" sz="3000" dirty="0">
                <a:latin typeface="Consolas" pitchFamily="49" charset="0"/>
                <a:cs typeface="Consolas" pitchFamily="49" charset="0"/>
              </a:rPr>
              <a:t>char</a:t>
            </a:r>
            <a:r>
              <a:rPr lang="en-US" sz="3000" dirty="0"/>
              <a:t>, </a:t>
            </a:r>
            <a:r>
              <a:rPr lang="en-US" sz="3000" dirty="0">
                <a:latin typeface="Consolas" pitchFamily="49" charset="0"/>
                <a:cs typeface="Consolas" pitchFamily="49" charset="0"/>
              </a:rPr>
              <a:t>byte</a:t>
            </a:r>
            <a:r>
              <a:rPr lang="en-US" sz="3000" dirty="0"/>
              <a:t>, </a:t>
            </a:r>
            <a:r>
              <a:rPr lang="en-US" sz="3000" dirty="0" err="1">
                <a:latin typeface="Consolas" pitchFamily="49" charset="0"/>
                <a:cs typeface="Consolas" pitchFamily="49" charset="0"/>
              </a:rPr>
              <a:t>sbyte</a:t>
            </a:r>
            <a:r>
              <a:rPr lang="en-US" sz="3000" dirty="0"/>
              <a:t>, </a:t>
            </a:r>
            <a:r>
              <a:rPr lang="en-US" sz="3000" dirty="0">
                <a:latin typeface="Consolas" pitchFamily="49" charset="0"/>
                <a:cs typeface="Consolas" pitchFamily="49" charset="0"/>
              </a:rPr>
              <a:t>short</a:t>
            </a:r>
            <a:r>
              <a:rPr lang="en-US" sz="3000" dirty="0"/>
              <a:t>, </a:t>
            </a:r>
            <a:r>
              <a:rPr lang="en-US" sz="3000" dirty="0" err="1">
                <a:latin typeface="Consolas" pitchFamily="49" charset="0"/>
                <a:cs typeface="Consolas" pitchFamily="49" charset="0"/>
              </a:rPr>
              <a:t>ushort</a:t>
            </a:r>
            <a:r>
              <a:rPr lang="en-US" sz="3000" dirty="0"/>
              <a:t>, </a:t>
            </a:r>
            <a:r>
              <a:rPr lang="en-US" sz="3000" dirty="0" err="1">
                <a:latin typeface="Consolas" pitchFamily="49" charset="0"/>
                <a:cs typeface="Consolas" pitchFamily="49" charset="0"/>
              </a:rPr>
              <a:t>uint</a:t>
            </a:r>
            <a:r>
              <a:rPr lang="en-US" sz="3000" dirty="0"/>
              <a:t>, </a:t>
            </a:r>
            <a:r>
              <a:rPr lang="en-US" sz="3000" dirty="0" err="1">
                <a:latin typeface="Consolas" pitchFamily="49" charset="0"/>
                <a:cs typeface="Consolas" pitchFamily="49" charset="0"/>
              </a:rPr>
              <a:t>int</a:t>
            </a:r>
            <a:r>
              <a:rPr lang="en-US" sz="3000" dirty="0"/>
              <a:t>, </a:t>
            </a:r>
            <a:r>
              <a:rPr lang="en-US" sz="3000" dirty="0">
                <a:latin typeface="Consolas" pitchFamily="49" charset="0"/>
                <a:cs typeface="Consolas" pitchFamily="49" charset="0"/>
              </a:rPr>
              <a:t>float</a:t>
            </a:r>
            <a:r>
              <a:rPr lang="en-US" sz="3000" dirty="0"/>
              <a:t>, and </a:t>
            </a:r>
            <a:r>
              <a:rPr lang="en-US" sz="3000" i="1" dirty="0"/>
              <a:t>reference </a:t>
            </a:r>
            <a:r>
              <a:rPr lang="en-US" sz="3000" i="1" dirty="0" smtClean="0"/>
              <a:t>types </a:t>
            </a:r>
            <a:r>
              <a:rPr lang="en-US" sz="3000" dirty="0" smtClean="0"/>
              <a:t>(of the reference itself).</a:t>
            </a:r>
          </a:p>
          <a:p>
            <a:pPr marL="0" indent="0">
              <a:buNone/>
            </a:pPr>
            <a:endParaRPr lang="en-US" sz="3000" dirty="0" smtClean="0"/>
          </a:p>
          <a:p>
            <a:r>
              <a:rPr lang="en-US" sz="3000" dirty="0"/>
              <a:t>Reads and writes of other types, including </a:t>
            </a:r>
            <a:r>
              <a:rPr lang="en-US" sz="3000" b="1" dirty="0">
                <a:latin typeface="Consolas" pitchFamily="49" charset="0"/>
                <a:cs typeface="Consolas" pitchFamily="49" charset="0"/>
              </a:rPr>
              <a:t>long</a:t>
            </a:r>
            <a:r>
              <a:rPr lang="en-US" sz="3000" dirty="0"/>
              <a:t>, </a:t>
            </a:r>
            <a:r>
              <a:rPr lang="en-US" sz="3000" b="1" dirty="0" err="1">
                <a:latin typeface="Consolas" pitchFamily="49" charset="0"/>
                <a:cs typeface="Consolas" pitchFamily="49" charset="0"/>
              </a:rPr>
              <a:t>ulong</a:t>
            </a:r>
            <a:r>
              <a:rPr lang="en-US" sz="3000" dirty="0"/>
              <a:t>, </a:t>
            </a:r>
            <a:r>
              <a:rPr lang="en-US" sz="3000" b="1" dirty="0">
                <a:latin typeface="Consolas" pitchFamily="49" charset="0"/>
                <a:cs typeface="Consolas" pitchFamily="49" charset="0"/>
              </a:rPr>
              <a:t>double</a:t>
            </a:r>
            <a:r>
              <a:rPr lang="en-US" sz="3000" dirty="0"/>
              <a:t>, </a:t>
            </a:r>
            <a:r>
              <a:rPr lang="en-US" sz="3000" b="1" dirty="0" smtClean="0">
                <a:latin typeface="Consolas" pitchFamily="49" charset="0"/>
                <a:cs typeface="Consolas" pitchFamily="49" charset="0"/>
              </a:rPr>
              <a:t>decimal</a:t>
            </a:r>
            <a:r>
              <a:rPr lang="en-US" sz="3000" dirty="0"/>
              <a:t>, </a:t>
            </a:r>
            <a:r>
              <a:rPr lang="en-US" sz="3000" dirty="0" smtClean="0"/>
              <a:t>and </a:t>
            </a:r>
            <a:r>
              <a:rPr lang="en-US" sz="3000" b="1" i="1" dirty="0" smtClean="0"/>
              <a:t>user-defined </a:t>
            </a:r>
            <a:r>
              <a:rPr lang="en-US" sz="3000" b="1" i="1" dirty="0"/>
              <a:t>types</a:t>
            </a:r>
            <a:r>
              <a:rPr lang="en-US" sz="3000" dirty="0"/>
              <a:t>, are </a:t>
            </a:r>
            <a:r>
              <a:rPr lang="en-US" sz="4300" b="1" dirty="0"/>
              <a:t>not</a:t>
            </a:r>
            <a:r>
              <a:rPr lang="en-US" sz="3000" dirty="0"/>
              <a:t> guaranteed to be </a:t>
            </a:r>
            <a:r>
              <a:rPr lang="en-US" sz="3000" b="1" dirty="0"/>
              <a:t>atomic</a:t>
            </a:r>
            <a:r>
              <a:rPr lang="en-US" sz="3000" dirty="0" smtClean="0"/>
              <a:t>.</a:t>
            </a:r>
          </a:p>
          <a:p>
            <a:pPr marL="0" indent="0">
              <a:buNone/>
            </a:pPr>
            <a:r>
              <a:rPr lang="en-US" sz="3000" dirty="0" smtClean="0"/>
              <a:t> </a:t>
            </a:r>
          </a:p>
          <a:p>
            <a:endParaRPr lang="en-US" b="1" i="1" dirty="0"/>
          </a:p>
        </p:txBody>
      </p:sp>
      <p:sp>
        <p:nvSpPr>
          <p:cNvPr id="4" name="Zaoblený obdélník 3"/>
          <p:cNvSpPr/>
          <p:nvPr/>
        </p:nvSpPr>
        <p:spPr>
          <a:xfrm>
            <a:off x="7884368" y="1628800"/>
            <a:ext cx="792088" cy="360040"/>
          </a:xfrm>
          <a:prstGeom prst="round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dirty="0" smtClean="0"/>
              <a:t>OK</a:t>
            </a:r>
            <a:endParaRPr lang="en-US" dirty="0"/>
          </a:p>
        </p:txBody>
      </p:sp>
      <p:sp>
        <p:nvSpPr>
          <p:cNvPr id="5" name="Zaoblený obdélník 4"/>
          <p:cNvSpPr/>
          <p:nvPr/>
        </p:nvSpPr>
        <p:spPr>
          <a:xfrm>
            <a:off x="7632340" y="4653136"/>
            <a:ext cx="792088" cy="504056"/>
          </a:xfrm>
          <a:prstGeom prst="roundRect">
            <a:avLst/>
          </a:prstGeom>
          <a:gradFill>
            <a:gsLst>
              <a:gs pos="0">
                <a:srgbClr val="C00000"/>
              </a:gs>
              <a:gs pos="80000">
                <a:srgbClr val="FF5050"/>
              </a:gs>
              <a:gs pos="100000">
                <a:srgbClr val="FF6600"/>
              </a:gs>
            </a:gsLst>
          </a:gradFill>
        </p:spPr>
        <p:style>
          <a:lnRef idx="1">
            <a:schemeClr val="accent4"/>
          </a:lnRef>
          <a:fillRef idx="3">
            <a:schemeClr val="accent4"/>
          </a:fillRef>
          <a:effectRef idx="2">
            <a:schemeClr val="accent4"/>
          </a:effectRef>
          <a:fontRef idx="minor">
            <a:schemeClr val="lt1"/>
          </a:fontRef>
        </p:style>
        <p:txBody>
          <a:bodyPr rtlCol="0" anchor="ctr"/>
          <a:lstStyle/>
          <a:p>
            <a:pPr algn="ctr"/>
            <a:r>
              <a:rPr lang="en-US" dirty="0" smtClean="0"/>
              <a:t>NO!</a:t>
            </a:r>
            <a:endParaRPr lang="en-US" dirty="0"/>
          </a:p>
        </p:txBody>
      </p:sp>
    </p:spTree>
    <p:extLst>
      <p:ext uri="{BB962C8B-B14F-4D97-AF65-F5344CB8AC3E}">
        <p14:creationId xmlns:p14="http://schemas.microsoft.com/office/powerpoint/2010/main" val="25105227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dirty="0" smtClean="0"/>
              <a:t>Atomicity in C#</a:t>
            </a:r>
            <a:endParaRPr lang="en-US" dirty="0"/>
          </a:p>
        </p:txBody>
      </p:sp>
      <p:sp>
        <p:nvSpPr>
          <p:cNvPr id="3" name="Zástupný symbol pro text 2"/>
          <p:cNvSpPr>
            <a:spLocks noGrp="1"/>
          </p:cNvSpPr>
          <p:nvPr>
            <p:ph type="body" sz="quarter" idx="13"/>
          </p:nvPr>
        </p:nvSpPr>
        <p:spPr>
          <a:xfrm>
            <a:off x="467544" y="1124744"/>
            <a:ext cx="8208912" cy="5544616"/>
          </a:xfrm>
        </p:spPr>
        <p:txBody>
          <a:bodyPr>
            <a:normAutofit fontScale="92500" lnSpcReduction="20000"/>
          </a:bodyPr>
          <a:lstStyle/>
          <a:p>
            <a:r>
              <a:rPr lang="en-US" dirty="0"/>
              <a:t>Reads and writes of the following data types are atomic: </a:t>
            </a:r>
            <a:r>
              <a:rPr lang="en-US" dirty="0" err="1">
                <a:latin typeface="Consolas" pitchFamily="49" charset="0"/>
                <a:cs typeface="Consolas" pitchFamily="49" charset="0"/>
              </a:rPr>
              <a:t>bool</a:t>
            </a:r>
            <a:r>
              <a:rPr lang="en-US" dirty="0"/>
              <a:t>, </a:t>
            </a:r>
            <a:r>
              <a:rPr lang="en-US" dirty="0">
                <a:latin typeface="Consolas" pitchFamily="49" charset="0"/>
                <a:cs typeface="Consolas" pitchFamily="49" charset="0"/>
              </a:rPr>
              <a:t>char</a:t>
            </a:r>
            <a:r>
              <a:rPr lang="en-US" dirty="0"/>
              <a:t>, </a:t>
            </a:r>
            <a:r>
              <a:rPr lang="en-US" dirty="0">
                <a:latin typeface="Consolas" pitchFamily="49" charset="0"/>
                <a:cs typeface="Consolas" pitchFamily="49" charset="0"/>
              </a:rPr>
              <a:t>byte</a:t>
            </a:r>
            <a:r>
              <a:rPr lang="en-US" dirty="0"/>
              <a:t>, </a:t>
            </a:r>
            <a:r>
              <a:rPr lang="en-US" dirty="0" err="1">
                <a:latin typeface="Consolas" pitchFamily="49" charset="0"/>
                <a:cs typeface="Consolas" pitchFamily="49" charset="0"/>
              </a:rPr>
              <a:t>sbyte</a:t>
            </a:r>
            <a:r>
              <a:rPr lang="en-US" dirty="0"/>
              <a:t>, </a:t>
            </a:r>
            <a:r>
              <a:rPr lang="en-US" dirty="0">
                <a:latin typeface="Consolas" pitchFamily="49" charset="0"/>
                <a:cs typeface="Consolas" pitchFamily="49" charset="0"/>
              </a:rPr>
              <a:t>short</a:t>
            </a:r>
            <a:r>
              <a:rPr lang="en-US" dirty="0"/>
              <a:t>, </a:t>
            </a:r>
            <a:r>
              <a:rPr lang="en-US" dirty="0" err="1">
                <a:latin typeface="Consolas" pitchFamily="49" charset="0"/>
                <a:cs typeface="Consolas" pitchFamily="49" charset="0"/>
              </a:rPr>
              <a:t>ushort</a:t>
            </a:r>
            <a:r>
              <a:rPr lang="en-US" dirty="0"/>
              <a:t>, </a:t>
            </a:r>
            <a:r>
              <a:rPr lang="en-US" dirty="0" err="1">
                <a:latin typeface="Consolas" pitchFamily="49" charset="0"/>
                <a:cs typeface="Consolas" pitchFamily="49" charset="0"/>
              </a:rPr>
              <a:t>uint</a:t>
            </a:r>
            <a:r>
              <a:rPr lang="en-US" dirty="0"/>
              <a:t>, </a:t>
            </a:r>
            <a:r>
              <a:rPr lang="en-US" dirty="0" err="1">
                <a:latin typeface="Consolas" pitchFamily="49" charset="0"/>
                <a:cs typeface="Consolas" pitchFamily="49" charset="0"/>
              </a:rPr>
              <a:t>int</a:t>
            </a:r>
            <a:r>
              <a:rPr lang="en-US" dirty="0"/>
              <a:t>, </a:t>
            </a:r>
            <a:r>
              <a:rPr lang="en-US" dirty="0">
                <a:latin typeface="Consolas" pitchFamily="49" charset="0"/>
                <a:cs typeface="Consolas" pitchFamily="49" charset="0"/>
              </a:rPr>
              <a:t>float</a:t>
            </a:r>
            <a:r>
              <a:rPr lang="en-US" dirty="0"/>
              <a:t>, and </a:t>
            </a:r>
            <a:r>
              <a:rPr lang="en-US" i="1" dirty="0"/>
              <a:t>reference </a:t>
            </a:r>
            <a:r>
              <a:rPr lang="en-US" i="1" dirty="0" smtClean="0"/>
              <a:t>types </a:t>
            </a:r>
            <a:r>
              <a:rPr lang="en-US" dirty="0" smtClean="0"/>
              <a:t>(of the reference itself).</a:t>
            </a:r>
          </a:p>
          <a:p>
            <a:pPr marL="0" indent="0">
              <a:buNone/>
            </a:pPr>
            <a:endParaRPr lang="en-US" dirty="0" smtClean="0"/>
          </a:p>
          <a:p>
            <a:r>
              <a:rPr lang="en-US" dirty="0"/>
              <a:t>Reads and writes of other types, including </a:t>
            </a:r>
            <a:r>
              <a:rPr lang="en-US" b="1" dirty="0">
                <a:latin typeface="Consolas" pitchFamily="49" charset="0"/>
                <a:cs typeface="Consolas" pitchFamily="49" charset="0"/>
              </a:rPr>
              <a:t>long</a:t>
            </a:r>
            <a:r>
              <a:rPr lang="en-US" dirty="0"/>
              <a:t>, </a:t>
            </a:r>
            <a:r>
              <a:rPr lang="en-US" b="1" dirty="0" err="1">
                <a:latin typeface="Consolas" pitchFamily="49" charset="0"/>
                <a:cs typeface="Consolas" pitchFamily="49" charset="0"/>
              </a:rPr>
              <a:t>ulong</a:t>
            </a:r>
            <a:r>
              <a:rPr lang="en-US" dirty="0"/>
              <a:t>, </a:t>
            </a:r>
            <a:r>
              <a:rPr lang="en-US" b="1" dirty="0">
                <a:latin typeface="Consolas" pitchFamily="49" charset="0"/>
                <a:cs typeface="Consolas" pitchFamily="49" charset="0"/>
              </a:rPr>
              <a:t>double</a:t>
            </a:r>
            <a:r>
              <a:rPr lang="en-US" dirty="0"/>
              <a:t>, </a:t>
            </a:r>
            <a:r>
              <a:rPr lang="en-US" b="1" dirty="0" smtClean="0">
                <a:latin typeface="Consolas" pitchFamily="49" charset="0"/>
                <a:cs typeface="Consolas" pitchFamily="49" charset="0"/>
              </a:rPr>
              <a:t>decimal</a:t>
            </a:r>
            <a:r>
              <a:rPr lang="en-US" dirty="0"/>
              <a:t>, </a:t>
            </a:r>
            <a:r>
              <a:rPr lang="en-US" dirty="0" smtClean="0"/>
              <a:t>and </a:t>
            </a:r>
            <a:r>
              <a:rPr lang="en-US" b="1" i="1" dirty="0" smtClean="0"/>
              <a:t>user-defined </a:t>
            </a:r>
            <a:r>
              <a:rPr lang="en-US" b="1" i="1" dirty="0"/>
              <a:t>types</a:t>
            </a:r>
            <a:r>
              <a:rPr lang="en-US" dirty="0"/>
              <a:t>, are </a:t>
            </a:r>
            <a:r>
              <a:rPr lang="en-US" sz="4700" b="1" dirty="0"/>
              <a:t>not</a:t>
            </a:r>
            <a:r>
              <a:rPr lang="en-US" dirty="0"/>
              <a:t> guaranteed to be </a:t>
            </a:r>
            <a:r>
              <a:rPr lang="en-US" b="1" dirty="0"/>
              <a:t>atomic</a:t>
            </a:r>
            <a:r>
              <a:rPr lang="en-US" dirty="0" smtClean="0"/>
              <a:t>.</a:t>
            </a:r>
          </a:p>
          <a:p>
            <a:pPr marL="0" indent="0">
              <a:buNone/>
            </a:pPr>
            <a:r>
              <a:rPr lang="en-US" dirty="0" smtClean="0"/>
              <a:t> </a:t>
            </a:r>
          </a:p>
          <a:p>
            <a:r>
              <a:rPr lang="en-US" b="1" dirty="0"/>
              <a:t>T</a:t>
            </a:r>
            <a:r>
              <a:rPr lang="en-US" b="1" dirty="0" smtClean="0"/>
              <a:t>here </a:t>
            </a:r>
            <a:r>
              <a:rPr lang="en-US" b="1" dirty="0"/>
              <a:t>is no guarantee of atomic </a:t>
            </a:r>
            <a:r>
              <a:rPr lang="en-US" b="1" dirty="0" smtClean="0"/>
              <a:t>read-write</a:t>
            </a:r>
            <a:br>
              <a:rPr lang="en-US" b="1" dirty="0" smtClean="0"/>
            </a:br>
            <a:r>
              <a:rPr lang="en-US" b="1" dirty="0" smtClean="0"/>
              <a:t>(e.g. </a:t>
            </a:r>
            <a:r>
              <a:rPr lang="en-US" dirty="0" err="1" smtClean="0">
                <a:latin typeface="Consolas" panose="020B0609020204030204" pitchFamily="49" charset="0"/>
                <a:cs typeface="Consolas" panose="020B0609020204030204" pitchFamily="49" charset="0"/>
              </a:rPr>
              <a:t>int</a:t>
            </a:r>
            <a:r>
              <a:rPr lang="en-US" dirty="0" smtClean="0">
                <a:latin typeface="Consolas" panose="020B0609020204030204" pitchFamily="49" charset="0"/>
                <a:cs typeface="Consolas" panose="020B0609020204030204" pitchFamily="49" charset="0"/>
              </a:rPr>
              <a:t> a = b;</a:t>
            </a:r>
            <a:r>
              <a:rPr lang="en-US" b="1" dirty="0" smtClean="0"/>
              <a:t> is not atomic).</a:t>
            </a:r>
          </a:p>
          <a:p>
            <a:r>
              <a:rPr lang="en-US" b="1" dirty="0"/>
              <a:t>There is </a:t>
            </a:r>
            <a:r>
              <a:rPr lang="en-US" dirty="0" smtClean="0"/>
              <a:t>definitely</a:t>
            </a:r>
            <a:r>
              <a:rPr lang="en-US" b="1" dirty="0" smtClean="0"/>
              <a:t> no </a:t>
            </a:r>
            <a:r>
              <a:rPr lang="en-US" b="1" dirty="0"/>
              <a:t>guarantee of atomic </a:t>
            </a:r>
            <a:r>
              <a:rPr lang="en-US" b="1" dirty="0" smtClean="0"/>
              <a:t>read-modify-write (e.g. </a:t>
            </a:r>
            <a:r>
              <a:rPr lang="en-US" dirty="0">
                <a:latin typeface="Consolas" panose="020B0609020204030204" pitchFamily="49" charset="0"/>
                <a:cs typeface="Consolas" panose="020B0609020204030204" pitchFamily="49" charset="0"/>
              </a:rPr>
              <a:t>a</a:t>
            </a:r>
            <a:r>
              <a:rPr lang="en-US" dirty="0" smtClean="0">
                <a:latin typeface="Consolas" panose="020B0609020204030204" pitchFamily="49" charset="0"/>
                <a:cs typeface="Consolas" panose="020B0609020204030204" pitchFamily="49" charset="0"/>
              </a:rPr>
              <a:t>++;</a:t>
            </a:r>
            <a:r>
              <a:rPr lang="en-US" b="1" dirty="0" smtClean="0"/>
              <a:t> ).</a:t>
            </a:r>
          </a:p>
          <a:p>
            <a:endParaRPr lang="en-US" b="1" i="1" dirty="0"/>
          </a:p>
        </p:txBody>
      </p:sp>
      <p:sp>
        <p:nvSpPr>
          <p:cNvPr id="4" name="Zaoblený obdélník 3"/>
          <p:cNvSpPr/>
          <p:nvPr/>
        </p:nvSpPr>
        <p:spPr>
          <a:xfrm>
            <a:off x="8028384" y="1484784"/>
            <a:ext cx="792088" cy="360040"/>
          </a:xfrm>
          <a:prstGeom prst="round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dirty="0" smtClean="0"/>
              <a:t>OK</a:t>
            </a:r>
            <a:endParaRPr lang="en-US" dirty="0"/>
          </a:p>
        </p:txBody>
      </p:sp>
      <p:sp>
        <p:nvSpPr>
          <p:cNvPr id="5" name="Zaoblený obdélník 4"/>
          <p:cNvSpPr/>
          <p:nvPr/>
        </p:nvSpPr>
        <p:spPr>
          <a:xfrm>
            <a:off x="7632340" y="3933056"/>
            <a:ext cx="792088" cy="504056"/>
          </a:xfrm>
          <a:prstGeom prst="roundRect">
            <a:avLst/>
          </a:prstGeom>
          <a:gradFill>
            <a:gsLst>
              <a:gs pos="0">
                <a:srgbClr val="C00000"/>
              </a:gs>
              <a:gs pos="80000">
                <a:srgbClr val="FF5050"/>
              </a:gs>
              <a:gs pos="100000">
                <a:srgbClr val="FF6600"/>
              </a:gs>
            </a:gsLst>
          </a:gradFill>
        </p:spPr>
        <p:style>
          <a:lnRef idx="1">
            <a:schemeClr val="accent4"/>
          </a:lnRef>
          <a:fillRef idx="3">
            <a:schemeClr val="accent4"/>
          </a:fillRef>
          <a:effectRef idx="2">
            <a:schemeClr val="accent4"/>
          </a:effectRef>
          <a:fontRef idx="minor">
            <a:schemeClr val="lt1"/>
          </a:fontRef>
        </p:style>
        <p:txBody>
          <a:bodyPr rtlCol="0" anchor="ctr"/>
          <a:lstStyle/>
          <a:p>
            <a:pPr algn="ctr"/>
            <a:r>
              <a:rPr lang="en-US" dirty="0" smtClean="0"/>
              <a:t>NO!</a:t>
            </a:r>
            <a:endParaRPr lang="en-US" dirty="0"/>
          </a:p>
        </p:txBody>
      </p:sp>
      <p:sp>
        <p:nvSpPr>
          <p:cNvPr id="6" name="Zaoblený obdélník 5"/>
          <p:cNvSpPr/>
          <p:nvPr/>
        </p:nvSpPr>
        <p:spPr>
          <a:xfrm>
            <a:off x="7812360" y="5085184"/>
            <a:ext cx="792088" cy="504056"/>
          </a:xfrm>
          <a:prstGeom prst="roundRect">
            <a:avLst/>
          </a:prstGeom>
          <a:gradFill>
            <a:gsLst>
              <a:gs pos="0">
                <a:srgbClr val="C00000"/>
              </a:gs>
              <a:gs pos="80000">
                <a:srgbClr val="FF5050"/>
              </a:gs>
              <a:gs pos="100000">
                <a:srgbClr val="FF6600"/>
              </a:gs>
            </a:gsLst>
          </a:gradFill>
        </p:spPr>
        <p:style>
          <a:lnRef idx="1">
            <a:schemeClr val="accent4"/>
          </a:lnRef>
          <a:fillRef idx="3">
            <a:schemeClr val="accent4"/>
          </a:fillRef>
          <a:effectRef idx="2">
            <a:schemeClr val="accent4"/>
          </a:effectRef>
          <a:fontRef idx="minor">
            <a:schemeClr val="lt1"/>
          </a:fontRef>
        </p:style>
        <p:txBody>
          <a:bodyPr rtlCol="0" anchor="ctr"/>
          <a:lstStyle/>
          <a:p>
            <a:pPr algn="ctr"/>
            <a:r>
              <a:rPr lang="en-US" dirty="0" smtClean="0"/>
              <a:t>NO!</a:t>
            </a:r>
            <a:endParaRPr lang="en-US" dirty="0"/>
          </a:p>
        </p:txBody>
      </p:sp>
      <p:sp>
        <p:nvSpPr>
          <p:cNvPr id="7" name="Zaoblený obdélník 6"/>
          <p:cNvSpPr/>
          <p:nvPr/>
        </p:nvSpPr>
        <p:spPr>
          <a:xfrm>
            <a:off x="5364088" y="6237312"/>
            <a:ext cx="1152128" cy="360040"/>
          </a:xfrm>
          <a:prstGeom prst="roundRect">
            <a:avLst/>
          </a:prstGeom>
          <a:gradFill>
            <a:gsLst>
              <a:gs pos="0">
                <a:srgbClr val="C00000"/>
              </a:gs>
              <a:gs pos="80000">
                <a:srgbClr val="FF5050"/>
              </a:gs>
              <a:gs pos="100000">
                <a:srgbClr val="FF6600"/>
              </a:gs>
            </a:gsLst>
          </a:gradFill>
        </p:spPr>
        <p:style>
          <a:lnRef idx="1">
            <a:schemeClr val="accent4"/>
          </a:lnRef>
          <a:fillRef idx="3">
            <a:schemeClr val="accent4"/>
          </a:fillRef>
          <a:effectRef idx="2">
            <a:schemeClr val="accent4"/>
          </a:effectRef>
          <a:fontRef idx="minor">
            <a:schemeClr val="lt1"/>
          </a:fontRef>
        </p:style>
        <p:txBody>
          <a:bodyPr rtlCol="0" anchor="ctr"/>
          <a:lstStyle/>
          <a:p>
            <a:pPr algn="ctr"/>
            <a:r>
              <a:rPr lang="en-US" dirty="0" smtClean="0"/>
              <a:t>NO!</a:t>
            </a:r>
            <a:endParaRPr lang="en-US" dirty="0"/>
          </a:p>
        </p:txBody>
      </p:sp>
    </p:spTree>
    <p:extLst>
      <p:ext uri="{BB962C8B-B14F-4D97-AF65-F5344CB8AC3E}">
        <p14:creationId xmlns:p14="http://schemas.microsoft.com/office/powerpoint/2010/main" val="40097642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dirty="0" smtClean="0"/>
              <a:t>Interlocked </a:t>
            </a:r>
            <a:r>
              <a:rPr lang="en-US" dirty="0"/>
              <a:t>S</a:t>
            </a:r>
            <a:r>
              <a:rPr lang="en-US" dirty="0" smtClean="0"/>
              <a:t>tatic Class</a:t>
            </a:r>
            <a:endParaRPr lang="en-US" dirty="0"/>
          </a:p>
        </p:txBody>
      </p:sp>
      <p:sp>
        <p:nvSpPr>
          <p:cNvPr id="3" name="Zástupný symbol pro text 2"/>
          <p:cNvSpPr>
            <a:spLocks noGrp="1"/>
          </p:cNvSpPr>
          <p:nvPr>
            <p:ph type="body" sz="quarter" idx="13"/>
          </p:nvPr>
        </p:nvSpPr>
        <p:spPr>
          <a:xfrm>
            <a:off x="251520" y="1124744"/>
            <a:ext cx="8640960" cy="864096"/>
          </a:xfrm>
        </p:spPr>
        <p:txBody>
          <a:bodyPr>
            <a:normAutofit/>
          </a:bodyPr>
          <a:lstStyle/>
          <a:p>
            <a:r>
              <a:rPr lang="en-US" sz="2400" dirty="0" smtClean="0"/>
              <a:t>.NET provides explicit atomicity for common read-modify-write scenarios, via “methods” of the </a:t>
            </a:r>
            <a:r>
              <a:rPr lang="en-US" sz="2400" dirty="0" smtClean="0">
                <a:latin typeface="Consolas" pitchFamily="49" charset="0"/>
                <a:cs typeface="Consolas" pitchFamily="49" charset="0"/>
              </a:rPr>
              <a:t>Interlocked</a:t>
            </a:r>
            <a:r>
              <a:rPr lang="en-US" sz="2400" dirty="0" smtClean="0"/>
              <a:t> class: </a:t>
            </a:r>
            <a:endParaRPr lang="en-US" sz="2400" dirty="0"/>
          </a:p>
        </p:txBody>
      </p:sp>
      <p:graphicFrame>
        <p:nvGraphicFramePr>
          <p:cNvPr id="4" name="Tabulka 3"/>
          <p:cNvGraphicFramePr>
            <a:graphicFrameLocks noGrp="1"/>
          </p:cNvGraphicFramePr>
          <p:nvPr>
            <p:extLst>
              <p:ext uri="{D42A27DB-BD31-4B8C-83A1-F6EECF244321}">
                <p14:modId xmlns:p14="http://schemas.microsoft.com/office/powerpoint/2010/main" val="130435828"/>
              </p:ext>
            </p:extLst>
          </p:nvPr>
        </p:nvGraphicFramePr>
        <p:xfrm>
          <a:off x="251520" y="2060848"/>
          <a:ext cx="8640960" cy="1752600"/>
        </p:xfrm>
        <a:graphic>
          <a:graphicData uri="http://schemas.openxmlformats.org/drawingml/2006/table">
            <a:tbl>
              <a:tblPr firstRow="1" bandRow="1">
                <a:tableStyleId>{5C22544A-7EE6-4342-B048-85BDC9FD1C3A}</a:tableStyleId>
              </a:tblPr>
              <a:tblGrid>
                <a:gridCol w="3168352"/>
                <a:gridCol w="5472608"/>
              </a:tblGrid>
              <a:tr h="370840">
                <a:tc>
                  <a:txBody>
                    <a:bodyPr/>
                    <a:lstStyle/>
                    <a:p>
                      <a:r>
                        <a:rPr lang="en-US" dirty="0" smtClean="0"/>
                        <a:t>Method</a:t>
                      </a:r>
                      <a:endParaRPr lang="en-US" dirty="0"/>
                    </a:p>
                  </a:txBody>
                  <a:tcPr/>
                </a:tc>
                <a:tc>
                  <a:txBody>
                    <a:bodyPr/>
                    <a:lstStyle/>
                    <a:p>
                      <a:r>
                        <a:rPr lang="en-US" dirty="0" smtClean="0"/>
                        <a:t>Available for types</a:t>
                      </a:r>
                      <a:endParaRPr lang="en-US" dirty="0"/>
                    </a:p>
                  </a:txBody>
                  <a:tcPr/>
                </a:tc>
              </a:tr>
              <a:tr h="370840">
                <a:tc>
                  <a:txBody>
                    <a:bodyPr/>
                    <a:lstStyle/>
                    <a:p>
                      <a:r>
                        <a:rPr lang="en-US" dirty="0" smtClean="0">
                          <a:latin typeface="Consolas" pitchFamily="49" charset="0"/>
                          <a:cs typeface="Consolas" pitchFamily="49" charset="0"/>
                        </a:rPr>
                        <a:t>Read</a:t>
                      </a:r>
                      <a:endParaRPr lang="en-US" dirty="0">
                        <a:latin typeface="Consolas" pitchFamily="49" charset="0"/>
                        <a:cs typeface="Consolas" pitchFamily="49" charset="0"/>
                      </a:endParaRPr>
                    </a:p>
                  </a:txBody>
                  <a:tcPr/>
                </a:tc>
                <a:tc>
                  <a:txBody>
                    <a:bodyPr/>
                    <a:lstStyle/>
                    <a:p>
                      <a:r>
                        <a:rPr lang="en-US" sz="1800" kern="1200" dirty="0" smtClean="0">
                          <a:solidFill>
                            <a:schemeClr val="dk1"/>
                          </a:solidFill>
                          <a:latin typeface="Consolas" pitchFamily="49" charset="0"/>
                          <a:ea typeface="+mn-ea"/>
                          <a:cs typeface="Consolas" pitchFamily="49" charset="0"/>
                        </a:rPr>
                        <a:t>long</a:t>
                      </a:r>
                      <a:endParaRPr lang="en-US" sz="1800" kern="1200" dirty="0">
                        <a:solidFill>
                          <a:schemeClr val="dk1"/>
                        </a:solidFill>
                        <a:latin typeface="Consolas" pitchFamily="49" charset="0"/>
                        <a:ea typeface="+mn-ea"/>
                        <a:cs typeface="Consolas" pitchFamily="49" charset="0"/>
                      </a:endParaRPr>
                    </a:p>
                  </a:txBody>
                  <a:tcPr/>
                </a:tc>
              </a:tr>
              <a:tr h="370840">
                <a:tc>
                  <a:txBody>
                    <a:bodyPr/>
                    <a:lstStyle/>
                    <a:p>
                      <a:r>
                        <a:rPr lang="en-US" sz="1800" kern="1200" dirty="0" smtClean="0">
                          <a:solidFill>
                            <a:schemeClr val="dk1"/>
                          </a:solidFill>
                          <a:latin typeface="Consolas" pitchFamily="49" charset="0"/>
                          <a:ea typeface="+mn-ea"/>
                          <a:cs typeface="Consolas" pitchFamily="49" charset="0"/>
                        </a:rPr>
                        <a:t>Add</a:t>
                      </a:r>
                      <a:r>
                        <a:rPr lang="en-US" dirty="0" smtClean="0"/>
                        <a:t>/</a:t>
                      </a:r>
                      <a:r>
                        <a:rPr lang="en-US" sz="1800" kern="1200" dirty="0" smtClean="0">
                          <a:solidFill>
                            <a:schemeClr val="dk1"/>
                          </a:solidFill>
                          <a:latin typeface="Consolas" pitchFamily="49" charset="0"/>
                          <a:ea typeface="+mn-ea"/>
                          <a:cs typeface="Consolas" pitchFamily="49" charset="0"/>
                        </a:rPr>
                        <a:t>Increment</a:t>
                      </a:r>
                      <a:r>
                        <a:rPr lang="en-US" dirty="0" smtClean="0"/>
                        <a:t>/</a:t>
                      </a:r>
                      <a:r>
                        <a:rPr lang="en-US" sz="1800" kern="1200" dirty="0" smtClean="0">
                          <a:solidFill>
                            <a:schemeClr val="dk1"/>
                          </a:solidFill>
                          <a:latin typeface="Consolas" pitchFamily="49" charset="0"/>
                          <a:ea typeface="+mn-ea"/>
                          <a:cs typeface="Consolas" pitchFamily="49" charset="0"/>
                        </a:rPr>
                        <a:t>Decrement</a:t>
                      </a:r>
                      <a:endParaRPr lang="en-US" sz="1800" kern="1200" dirty="0">
                        <a:solidFill>
                          <a:schemeClr val="dk1"/>
                        </a:solidFill>
                        <a:latin typeface="Consolas" pitchFamily="49" charset="0"/>
                        <a:ea typeface="+mn-ea"/>
                        <a:cs typeface="Consolas" pitchFamily="49" charset="0"/>
                      </a:endParaRPr>
                    </a:p>
                  </a:txBody>
                  <a:tcPr/>
                </a:tc>
                <a:tc>
                  <a:txBody>
                    <a:bodyPr/>
                    <a:lstStyle/>
                    <a:p>
                      <a:r>
                        <a:rPr lang="en-US" sz="1800" kern="1200" dirty="0" err="1" smtClean="0">
                          <a:solidFill>
                            <a:schemeClr val="dk1"/>
                          </a:solidFill>
                          <a:latin typeface="Consolas" pitchFamily="49" charset="0"/>
                          <a:ea typeface="+mn-ea"/>
                          <a:cs typeface="Consolas" pitchFamily="49" charset="0"/>
                        </a:rPr>
                        <a:t>int</a:t>
                      </a:r>
                      <a:r>
                        <a:rPr lang="en-US" dirty="0" smtClean="0"/>
                        <a:t>, </a:t>
                      </a:r>
                      <a:r>
                        <a:rPr lang="en-US" sz="1800" kern="1200" dirty="0" smtClean="0">
                          <a:solidFill>
                            <a:schemeClr val="dk1"/>
                          </a:solidFill>
                          <a:latin typeface="Consolas" pitchFamily="49" charset="0"/>
                          <a:ea typeface="+mn-ea"/>
                          <a:cs typeface="Consolas" pitchFamily="49" charset="0"/>
                        </a:rPr>
                        <a:t>long</a:t>
                      </a:r>
                      <a:endParaRPr lang="en-US" sz="1800" kern="1200" dirty="0">
                        <a:solidFill>
                          <a:schemeClr val="dk1"/>
                        </a:solidFill>
                        <a:latin typeface="Consolas" pitchFamily="49" charset="0"/>
                        <a:ea typeface="+mn-ea"/>
                        <a:cs typeface="Consolas" pitchFamily="49" charset="0"/>
                      </a:endParaRPr>
                    </a:p>
                  </a:txBody>
                  <a:tcPr/>
                </a:tc>
              </a:tr>
              <a:tr h="370840">
                <a:tc>
                  <a:txBody>
                    <a:bodyPr/>
                    <a:lstStyle/>
                    <a:p>
                      <a:r>
                        <a:rPr lang="en-US" sz="1800" kern="1200" dirty="0" smtClean="0">
                          <a:solidFill>
                            <a:schemeClr val="dk1"/>
                          </a:solidFill>
                          <a:latin typeface="Consolas" pitchFamily="49" charset="0"/>
                          <a:ea typeface="+mn-ea"/>
                          <a:cs typeface="Consolas" pitchFamily="49" charset="0"/>
                        </a:rPr>
                        <a:t>Exchange</a:t>
                      </a:r>
                      <a:r>
                        <a:rPr lang="en-US" dirty="0" smtClean="0"/>
                        <a:t>/</a:t>
                      </a:r>
                      <a:r>
                        <a:rPr lang="en-US" sz="1800" kern="1200" dirty="0" err="1" smtClean="0">
                          <a:solidFill>
                            <a:schemeClr val="dk1"/>
                          </a:solidFill>
                          <a:latin typeface="Consolas" pitchFamily="49" charset="0"/>
                          <a:ea typeface="+mn-ea"/>
                          <a:cs typeface="Consolas" pitchFamily="49" charset="0"/>
                        </a:rPr>
                        <a:t>CompareExchange</a:t>
                      </a:r>
                      <a:endParaRPr lang="en-US" sz="1800" kern="1200" dirty="0">
                        <a:solidFill>
                          <a:schemeClr val="dk1"/>
                        </a:solidFill>
                        <a:latin typeface="Consolas" pitchFamily="49" charset="0"/>
                        <a:ea typeface="+mn-ea"/>
                        <a:cs typeface="Consolas" pitchFamily="49" charset="0"/>
                      </a:endParaRPr>
                    </a:p>
                  </a:txBody>
                  <a:tcPr/>
                </a:tc>
                <a:tc>
                  <a:txBody>
                    <a:bodyPr/>
                    <a:lstStyle/>
                    <a:p>
                      <a:r>
                        <a:rPr lang="en-US" sz="1800" kern="1200" dirty="0" err="1" smtClean="0">
                          <a:solidFill>
                            <a:schemeClr val="dk1"/>
                          </a:solidFill>
                          <a:latin typeface="Consolas" pitchFamily="49" charset="0"/>
                          <a:ea typeface="+mn-ea"/>
                          <a:cs typeface="Consolas" pitchFamily="49" charset="0"/>
                        </a:rPr>
                        <a:t>int</a:t>
                      </a:r>
                      <a:r>
                        <a:rPr lang="en-US" dirty="0" smtClean="0"/>
                        <a:t>, </a:t>
                      </a:r>
                      <a:r>
                        <a:rPr lang="en-US" sz="1800" kern="1200" dirty="0" smtClean="0">
                          <a:solidFill>
                            <a:schemeClr val="dk1"/>
                          </a:solidFill>
                          <a:latin typeface="Consolas" pitchFamily="49" charset="0"/>
                          <a:ea typeface="+mn-ea"/>
                          <a:cs typeface="Consolas" pitchFamily="49" charset="0"/>
                        </a:rPr>
                        <a:t>long</a:t>
                      </a:r>
                      <a:r>
                        <a:rPr lang="en-US" dirty="0" smtClean="0"/>
                        <a:t>, </a:t>
                      </a:r>
                      <a:r>
                        <a:rPr lang="en-US" sz="1800" kern="1200" dirty="0" smtClean="0">
                          <a:solidFill>
                            <a:schemeClr val="dk1"/>
                          </a:solidFill>
                          <a:latin typeface="Consolas" pitchFamily="49" charset="0"/>
                          <a:ea typeface="+mn-ea"/>
                          <a:cs typeface="Consolas" pitchFamily="49" charset="0"/>
                        </a:rPr>
                        <a:t>single</a:t>
                      </a:r>
                      <a:r>
                        <a:rPr lang="en-US" dirty="0" smtClean="0"/>
                        <a:t>,</a:t>
                      </a:r>
                      <a:r>
                        <a:rPr lang="en-US" baseline="0" dirty="0" smtClean="0"/>
                        <a:t> </a:t>
                      </a:r>
                      <a:r>
                        <a:rPr lang="en-US" sz="1800" kern="1200" dirty="0" smtClean="0">
                          <a:solidFill>
                            <a:schemeClr val="dk1"/>
                          </a:solidFill>
                          <a:latin typeface="Consolas" pitchFamily="49" charset="0"/>
                          <a:ea typeface="+mn-ea"/>
                          <a:cs typeface="Consolas" pitchFamily="49" charset="0"/>
                        </a:rPr>
                        <a:t>double</a:t>
                      </a:r>
                      <a:r>
                        <a:rPr lang="en-US" baseline="0" dirty="0" smtClean="0"/>
                        <a:t>,</a:t>
                      </a:r>
                    </a:p>
                    <a:p>
                      <a:r>
                        <a:rPr lang="en-US" baseline="0" dirty="0" smtClean="0"/>
                        <a:t>and generic for T </a:t>
                      </a:r>
                      <a:r>
                        <a:rPr lang="en-US" sz="1800" kern="1200" dirty="0" smtClean="0">
                          <a:solidFill>
                            <a:schemeClr val="dk1"/>
                          </a:solidFill>
                          <a:latin typeface="Consolas" pitchFamily="49" charset="0"/>
                          <a:ea typeface="+mn-ea"/>
                          <a:cs typeface="Consolas" pitchFamily="49" charset="0"/>
                        </a:rPr>
                        <a:t>where T : class</a:t>
                      </a:r>
                      <a:endParaRPr lang="en-US" sz="1800" kern="1200" dirty="0">
                        <a:solidFill>
                          <a:schemeClr val="dk1"/>
                        </a:solidFill>
                        <a:latin typeface="Consolas" pitchFamily="49" charset="0"/>
                        <a:ea typeface="+mn-ea"/>
                        <a:cs typeface="Consolas" pitchFamily="49" charset="0"/>
                      </a:endParaRPr>
                    </a:p>
                  </a:txBody>
                  <a:tcPr/>
                </a:tc>
              </a:tr>
            </a:tbl>
          </a:graphicData>
        </a:graphic>
      </p:graphicFrame>
      <p:sp>
        <p:nvSpPr>
          <p:cNvPr id="5" name="Zástupný symbol pro text 2"/>
          <p:cNvSpPr txBox="1">
            <a:spLocks/>
          </p:cNvSpPr>
          <p:nvPr/>
        </p:nvSpPr>
        <p:spPr>
          <a:xfrm>
            <a:off x="251520" y="6165304"/>
            <a:ext cx="8640960" cy="5760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SzPct val="110000"/>
              <a:buFontTx/>
              <a:buBlip>
                <a:blip r:embed="rId2"/>
              </a:buBlip>
              <a:defRPr sz="3200" kern="1200">
                <a:solidFill>
                  <a:schemeClr val="tx1"/>
                </a:solidFill>
                <a:latin typeface="+mn-lt"/>
                <a:ea typeface="+mn-ea"/>
                <a:cs typeface="+mn-cs"/>
              </a:defRPr>
            </a:lvl1pPr>
            <a:lvl2pPr marL="742950" indent="-285750" algn="l" defTabSz="914400" rtl="0" eaLnBrk="1" latinLnBrk="0" hangingPunct="1">
              <a:spcBef>
                <a:spcPct val="20000"/>
              </a:spcBef>
              <a:buSzPct val="110000"/>
              <a:buFontTx/>
              <a:buBlip>
                <a:blip r:embed="rId3"/>
              </a:buBlip>
              <a:defRPr sz="2800" kern="1200">
                <a:solidFill>
                  <a:schemeClr val="tx1"/>
                </a:solidFill>
                <a:latin typeface="+mn-lt"/>
                <a:ea typeface="+mn-ea"/>
                <a:cs typeface="+mn-cs"/>
              </a:defRPr>
            </a:lvl2pPr>
            <a:lvl3pPr marL="1143000" indent="-228600" algn="l" defTabSz="914400" rtl="0" eaLnBrk="1" latinLnBrk="0" hangingPunct="1">
              <a:spcBef>
                <a:spcPct val="20000"/>
              </a:spcBef>
              <a:buSzPct val="110000"/>
              <a:buFontTx/>
              <a:buBlip>
                <a:blip r:embed="rId2"/>
              </a:buBlip>
              <a:defRPr sz="2400" kern="1200">
                <a:solidFill>
                  <a:schemeClr val="tx1"/>
                </a:solidFill>
                <a:latin typeface="+mn-lt"/>
                <a:ea typeface="+mn-ea"/>
                <a:cs typeface="+mn-cs"/>
              </a:defRPr>
            </a:lvl3pPr>
            <a:lvl4pPr marL="1600200" indent="-228600" algn="l" defTabSz="914400" rtl="0" eaLnBrk="1" latinLnBrk="0" hangingPunct="1">
              <a:spcBef>
                <a:spcPct val="20000"/>
              </a:spcBef>
              <a:buSzPct val="110000"/>
              <a:buFontTx/>
              <a:buBlip>
                <a:blip r:embed="rId3"/>
              </a:buBlip>
              <a:defRPr sz="2000" kern="1200">
                <a:solidFill>
                  <a:schemeClr val="tx1"/>
                </a:solidFill>
                <a:latin typeface="+mn-lt"/>
                <a:ea typeface="+mn-ea"/>
                <a:cs typeface="+mn-cs"/>
              </a:defRPr>
            </a:lvl4pPr>
            <a:lvl5pPr marL="2057400" indent="-228600" algn="l" defTabSz="914400" rtl="0" eaLnBrk="1" latinLnBrk="0" hangingPunct="1">
              <a:spcBef>
                <a:spcPct val="20000"/>
              </a:spcBef>
              <a:buSzPct val="110000"/>
              <a:buFontTx/>
              <a:buBlip>
                <a:blip r:embed="rId2"/>
              </a:buBlip>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All </a:t>
            </a:r>
            <a:r>
              <a:rPr lang="en-US" sz="2400" dirty="0" smtClean="0">
                <a:latin typeface="Consolas" pitchFamily="49" charset="0"/>
                <a:cs typeface="Consolas" pitchFamily="49" charset="0"/>
              </a:rPr>
              <a:t>Interlocked</a:t>
            </a:r>
            <a:r>
              <a:rPr lang="en-US" sz="2400" dirty="0" smtClean="0"/>
              <a:t> methods are </a:t>
            </a:r>
            <a:r>
              <a:rPr lang="en-US" sz="2400" i="1" dirty="0" smtClean="0"/>
              <a:t>wait-free</a:t>
            </a:r>
            <a:r>
              <a:rPr lang="en-US" sz="2400" dirty="0" smtClean="0"/>
              <a:t>! </a:t>
            </a:r>
            <a:endParaRPr lang="en-US" sz="2400" dirty="0"/>
          </a:p>
        </p:txBody>
      </p:sp>
    </p:spTree>
    <p:extLst>
      <p:ext uri="{BB962C8B-B14F-4D97-AF65-F5344CB8AC3E}">
        <p14:creationId xmlns:p14="http://schemas.microsoft.com/office/powerpoint/2010/main" val="28644199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r>
              <a:rPr lang="en-US" dirty="0" smtClean="0"/>
              <a:t>2 Threads Executing. Expected Output?</a:t>
            </a:r>
            <a:endParaRPr lang="cs-CZ" dirty="0" smtClean="0"/>
          </a:p>
        </p:txBody>
      </p:sp>
      <p:sp>
        <p:nvSpPr>
          <p:cNvPr id="10243" name="Rectangle 3"/>
          <p:cNvSpPr>
            <a:spLocks noGrp="1" noChangeArrowheads="1"/>
          </p:cNvSpPr>
          <p:nvPr>
            <p:ph type="body" idx="4294967295"/>
          </p:nvPr>
        </p:nvSpPr>
        <p:spPr>
          <a:xfrm>
            <a:off x="457200" y="1196752"/>
            <a:ext cx="8686800" cy="4910137"/>
          </a:xfrm>
          <a:prstGeom prst="rect">
            <a:avLst/>
          </a:prstGeom>
        </p:spPr>
        <p:txBody>
          <a:bodyPr>
            <a:normAutofit/>
          </a:bodyPr>
          <a:lstStyle/>
          <a:p>
            <a:pPr>
              <a:lnSpc>
                <a:spcPct val="90000"/>
              </a:lnSpc>
              <a:buFont typeface="Wingdings" pitchFamily="2" charset="2"/>
              <a:buNone/>
            </a:pPr>
            <a:r>
              <a:rPr lang="en-US" sz="1200" noProof="1" smtClean="0">
                <a:latin typeface="Courier New" pitchFamily="49" charset="0"/>
              </a:rPr>
              <a:t>int a = 0;</a:t>
            </a:r>
          </a:p>
          <a:p>
            <a:pPr>
              <a:lnSpc>
                <a:spcPct val="90000"/>
              </a:lnSpc>
              <a:buFont typeface="Wingdings" pitchFamily="2" charset="2"/>
              <a:buNone/>
            </a:pPr>
            <a:r>
              <a:rPr lang="en-US" sz="1200" noProof="1" smtClean="0">
                <a:latin typeface="Courier New" pitchFamily="49" charset="0"/>
              </a:rPr>
              <a:t>int b = 0;</a:t>
            </a:r>
          </a:p>
          <a:p>
            <a:pPr>
              <a:lnSpc>
                <a:spcPct val="90000"/>
              </a:lnSpc>
              <a:buFont typeface="Wingdings" pitchFamily="2" charset="2"/>
              <a:buNone/>
            </a:pPr>
            <a:endParaRPr lang="en-US" sz="1200" noProof="1">
              <a:latin typeface="Courier New" pitchFamily="49" charset="0"/>
            </a:endParaRPr>
          </a:p>
          <a:p>
            <a:pPr>
              <a:lnSpc>
                <a:spcPct val="90000"/>
              </a:lnSpc>
              <a:buFont typeface="Wingdings" pitchFamily="2" charset="2"/>
              <a:buNone/>
            </a:pPr>
            <a:r>
              <a:rPr lang="en-US" sz="1200" noProof="1" smtClean="0">
                <a:latin typeface="Courier New" pitchFamily="49" charset="0"/>
              </a:rPr>
              <a:t>void t1() {</a:t>
            </a:r>
          </a:p>
          <a:p>
            <a:pPr>
              <a:lnSpc>
                <a:spcPct val="90000"/>
              </a:lnSpc>
              <a:buFont typeface="Wingdings" pitchFamily="2" charset="2"/>
              <a:buNone/>
            </a:pPr>
            <a:r>
              <a:rPr lang="en-US" sz="1200" noProof="1" smtClean="0">
                <a:latin typeface="Courier New" pitchFamily="49" charset="0"/>
              </a:rPr>
              <a:t>	a = 1;</a:t>
            </a:r>
          </a:p>
          <a:p>
            <a:pPr>
              <a:lnSpc>
                <a:spcPct val="90000"/>
              </a:lnSpc>
              <a:buFont typeface="Wingdings" pitchFamily="2" charset="2"/>
              <a:buNone/>
            </a:pPr>
            <a:r>
              <a:rPr lang="en-US" sz="1200" noProof="1" smtClean="0">
                <a:latin typeface="Courier New" pitchFamily="49" charset="0"/>
              </a:rPr>
              <a:t>	Console.Write(b);</a:t>
            </a:r>
            <a:endParaRPr lang="en-US" sz="1200" noProof="1">
              <a:latin typeface="Courier New" pitchFamily="49" charset="0"/>
            </a:endParaRPr>
          </a:p>
          <a:p>
            <a:pPr>
              <a:lnSpc>
                <a:spcPct val="90000"/>
              </a:lnSpc>
              <a:buFont typeface="Wingdings" pitchFamily="2" charset="2"/>
              <a:buNone/>
            </a:pPr>
            <a:r>
              <a:rPr lang="en-US" sz="1200" noProof="1" smtClean="0">
                <a:latin typeface="Courier New" pitchFamily="49" charset="0"/>
              </a:rPr>
              <a:t>}</a:t>
            </a:r>
            <a:endParaRPr lang="en-US" sz="1200" dirty="0" smtClean="0">
              <a:latin typeface="Courier New" pitchFamily="49" charset="0"/>
            </a:endParaRPr>
          </a:p>
          <a:p>
            <a:pPr>
              <a:lnSpc>
                <a:spcPct val="90000"/>
              </a:lnSpc>
              <a:buFont typeface="Wingdings" pitchFamily="2" charset="2"/>
              <a:buNone/>
            </a:pPr>
            <a:endParaRPr lang="en-US" sz="1200" dirty="0" smtClean="0">
              <a:latin typeface="Courier New" pitchFamily="49" charset="0"/>
            </a:endParaRPr>
          </a:p>
          <a:p>
            <a:pPr>
              <a:lnSpc>
                <a:spcPct val="90000"/>
              </a:lnSpc>
              <a:buFont typeface="Wingdings" pitchFamily="2" charset="2"/>
              <a:buNone/>
            </a:pPr>
            <a:r>
              <a:rPr lang="en-US" sz="1200" dirty="0" smtClean="0">
                <a:latin typeface="Courier New" pitchFamily="49" charset="0"/>
              </a:rPr>
              <a:t>void t2() {</a:t>
            </a:r>
          </a:p>
          <a:p>
            <a:pPr>
              <a:lnSpc>
                <a:spcPct val="90000"/>
              </a:lnSpc>
              <a:buFont typeface="Wingdings" pitchFamily="2" charset="2"/>
              <a:buNone/>
            </a:pPr>
            <a:r>
              <a:rPr lang="en-US" sz="1200" smtClean="0">
                <a:latin typeface="Courier New" pitchFamily="49" charset="0"/>
              </a:rPr>
              <a:t>	b </a:t>
            </a:r>
            <a:r>
              <a:rPr lang="en-US" sz="1200" dirty="0" smtClean="0">
                <a:latin typeface="Courier New" pitchFamily="49" charset="0"/>
              </a:rPr>
              <a:t>= 1;</a:t>
            </a:r>
          </a:p>
          <a:p>
            <a:pPr>
              <a:lnSpc>
                <a:spcPct val="90000"/>
              </a:lnSpc>
              <a:buFont typeface="Wingdings" pitchFamily="2" charset="2"/>
              <a:buNone/>
            </a:pPr>
            <a:r>
              <a:rPr lang="en-US" sz="1200" smtClean="0">
                <a:latin typeface="Courier New" pitchFamily="49" charset="0"/>
              </a:rPr>
              <a:t>	Console.Write(a</a:t>
            </a:r>
            <a:r>
              <a:rPr lang="en-US" sz="1200" dirty="0" smtClean="0">
                <a:latin typeface="Courier New" pitchFamily="49" charset="0"/>
              </a:rPr>
              <a:t>);</a:t>
            </a:r>
          </a:p>
          <a:p>
            <a:pPr>
              <a:lnSpc>
                <a:spcPct val="90000"/>
              </a:lnSpc>
              <a:buFont typeface="Wingdings" pitchFamily="2" charset="2"/>
              <a:buNone/>
            </a:pPr>
            <a:r>
              <a:rPr lang="en-US" sz="1200" dirty="0" smtClean="0">
                <a:latin typeface="Courier New" pitchFamily="49" charset="0"/>
              </a:rPr>
              <a:t>}</a:t>
            </a:r>
          </a:p>
          <a:p>
            <a:pPr>
              <a:lnSpc>
                <a:spcPct val="90000"/>
              </a:lnSpc>
              <a:buFont typeface="Wingdings" pitchFamily="2" charset="2"/>
              <a:buNone/>
            </a:pPr>
            <a:endParaRPr lang="en-US" sz="1200" dirty="0">
              <a:latin typeface="Courier New" pitchFamily="49" charset="0"/>
            </a:endParaRPr>
          </a:p>
          <a:p>
            <a:pPr>
              <a:lnSpc>
                <a:spcPct val="90000"/>
              </a:lnSpc>
              <a:buFont typeface="Wingdings" pitchFamily="2" charset="2"/>
              <a:buNone/>
            </a:pPr>
            <a:endParaRPr lang="en-US" sz="1200" dirty="0" smtClean="0">
              <a:latin typeface="Courier New" pitchFamily="49" charset="0"/>
            </a:endParaRPr>
          </a:p>
        </p:txBody>
      </p:sp>
      <p:graphicFrame>
        <p:nvGraphicFramePr>
          <p:cNvPr id="4" name="Tabulka 3"/>
          <p:cNvGraphicFramePr>
            <a:graphicFrameLocks noGrp="1"/>
          </p:cNvGraphicFramePr>
          <p:nvPr>
            <p:extLst>
              <p:ext uri="{D42A27DB-BD31-4B8C-83A1-F6EECF244321}">
                <p14:modId xmlns:p14="http://schemas.microsoft.com/office/powerpoint/2010/main" val="3289211614"/>
              </p:ext>
            </p:extLst>
          </p:nvPr>
        </p:nvGraphicFramePr>
        <p:xfrm>
          <a:off x="539552" y="4365104"/>
          <a:ext cx="6912768" cy="1524000"/>
        </p:xfrm>
        <a:graphic>
          <a:graphicData uri="http://schemas.openxmlformats.org/drawingml/2006/table">
            <a:tbl>
              <a:tblPr firstRow="1" bandRow="1">
                <a:tableStyleId>{5C22544A-7EE6-4342-B048-85BDC9FD1C3A}</a:tableStyleId>
              </a:tblPr>
              <a:tblGrid>
                <a:gridCol w="720080"/>
                <a:gridCol w="6192688"/>
              </a:tblGrid>
              <a:tr h="300033">
                <a:tc>
                  <a:txBody>
                    <a:bodyPr/>
                    <a:lstStyle/>
                    <a:p>
                      <a:r>
                        <a:rPr lang="cs-CZ" sz="1400" dirty="0" err="1" smtClean="0"/>
                        <a:t>Option</a:t>
                      </a:r>
                      <a:endParaRPr lang="cs-CZ" sz="1400" dirty="0"/>
                    </a:p>
                  </a:txBody>
                  <a:tcPr/>
                </a:tc>
                <a:tc>
                  <a:txBody>
                    <a:bodyPr/>
                    <a:lstStyle/>
                    <a:p>
                      <a:r>
                        <a:rPr lang="cs-CZ" sz="1400" dirty="0" err="1" smtClean="0"/>
                        <a:t>Result</a:t>
                      </a:r>
                      <a:endParaRPr lang="cs-CZ" sz="1400" dirty="0"/>
                    </a:p>
                  </a:txBody>
                  <a:tcPr/>
                </a:tc>
              </a:tr>
              <a:tr h="300033">
                <a:tc>
                  <a:txBody>
                    <a:bodyPr/>
                    <a:lstStyle/>
                    <a:p>
                      <a:r>
                        <a:rPr lang="cs-CZ" sz="1400" dirty="0" smtClean="0"/>
                        <a:t>A</a:t>
                      </a:r>
                      <a:endParaRPr lang="cs-CZ" sz="1400" dirty="0"/>
                    </a:p>
                  </a:txBody>
                  <a:tcPr/>
                </a:tc>
                <a:tc>
                  <a:txBody>
                    <a:bodyPr/>
                    <a:lstStyle/>
                    <a:p>
                      <a:r>
                        <a:rPr lang="en-US" sz="1400" i="0" dirty="0" smtClean="0"/>
                        <a:t>0 0</a:t>
                      </a:r>
                      <a:endParaRPr lang="cs-CZ" sz="1400" i="0" dirty="0"/>
                    </a:p>
                  </a:txBody>
                  <a:tcPr/>
                </a:tc>
              </a:tr>
              <a:tr h="300033">
                <a:tc>
                  <a:txBody>
                    <a:bodyPr/>
                    <a:lstStyle/>
                    <a:p>
                      <a:r>
                        <a:rPr lang="cs-CZ" sz="1400" dirty="0" smtClean="0"/>
                        <a:t>B</a:t>
                      </a:r>
                      <a:endParaRPr lang="cs-CZ" sz="1400" dirty="0"/>
                    </a:p>
                  </a:txBody>
                  <a:tcPr/>
                </a:tc>
                <a:tc>
                  <a:txBody>
                    <a:bodyPr/>
                    <a:lstStyle/>
                    <a:p>
                      <a:r>
                        <a:rPr lang="en-US" sz="1400" i="0" dirty="0" smtClean="0"/>
                        <a:t>0</a:t>
                      </a:r>
                      <a:r>
                        <a:rPr lang="en-US" sz="1400" i="0" baseline="0" dirty="0" smtClean="0"/>
                        <a:t> 1</a:t>
                      </a:r>
                      <a:endParaRPr lang="cs-CZ" sz="1400" i="0" dirty="0"/>
                    </a:p>
                  </a:txBody>
                  <a:tcPr/>
                </a:tc>
              </a:tr>
              <a:tr h="300033">
                <a:tc>
                  <a:txBody>
                    <a:bodyPr/>
                    <a:lstStyle/>
                    <a:p>
                      <a:r>
                        <a:rPr lang="cs-CZ" sz="1400" dirty="0" smtClean="0"/>
                        <a:t>C</a:t>
                      </a:r>
                      <a:endParaRPr lang="cs-CZ" sz="1400" dirty="0"/>
                    </a:p>
                  </a:txBody>
                  <a:tcPr/>
                </a:tc>
                <a:tc>
                  <a:txBody>
                    <a:bodyPr/>
                    <a:lstStyle/>
                    <a:p>
                      <a:r>
                        <a:rPr lang="en-US" sz="1400" i="0" dirty="0" smtClean="0"/>
                        <a:t>1</a:t>
                      </a:r>
                      <a:r>
                        <a:rPr lang="en-US" sz="1400" i="0" baseline="0" dirty="0" smtClean="0"/>
                        <a:t> 0</a:t>
                      </a:r>
                      <a:endParaRPr lang="cs-CZ" sz="1400" i="0" dirty="0"/>
                    </a:p>
                  </a:txBody>
                  <a:tcPr/>
                </a:tc>
              </a:tr>
              <a:tr h="300033">
                <a:tc>
                  <a:txBody>
                    <a:bodyPr/>
                    <a:lstStyle/>
                    <a:p>
                      <a:r>
                        <a:rPr lang="cs-CZ" sz="1400" dirty="0" smtClean="0"/>
                        <a:t>D</a:t>
                      </a:r>
                      <a:endParaRPr lang="cs-CZ" sz="1400" dirty="0"/>
                    </a:p>
                  </a:txBody>
                  <a:tcPr/>
                </a:tc>
                <a:tc>
                  <a:txBody>
                    <a:bodyPr/>
                    <a:lstStyle/>
                    <a:p>
                      <a:r>
                        <a:rPr lang="en-US" sz="1400" i="0" dirty="0" smtClean="0"/>
                        <a:t>1</a:t>
                      </a:r>
                      <a:r>
                        <a:rPr lang="en-US" sz="1400" i="0" baseline="0" dirty="0" smtClean="0"/>
                        <a:t> 1</a:t>
                      </a:r>
                      <a:endParaRPr lang="cs-CZ" sz="1400" i="0" dirty="0"/>
                    </a:p>
                  </a:txBody>
                  <a:tcPr/>
                </a:tc>
              </a:tr>
            </a:tbl>
          </a:graphicData>
        </a:graphic>
      </p:graphicFrame>
    </p:spTree>
    <p:extLst>
      <p:ext uri="{BB962C8B-B14F-4D97-AF65-F5344CB8AC3E}">
        <p14:creationId xmlns:p14="http://schemas.microsoft.com/office/powerpoint/2010/main" val="37805228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r>
              <a:rPr lang="en-US" dirty="0" smtClean="0"/>
              <a:t>2 Threads Executing. Expected Output?</a:t>
            </a:r>
            <a:endParaRPr lang="cs-CZ" dirty="0" smtClean="0"/>
          </a:p>
        </p:txBody>
      </p:sp>
      <p:sp>
        <p:nvSpPr>
          <p:cNvPr id="10243" name="Rectangle 3"/>
          <p:cNvSpPr>
            <a:spLocks noGrp="1" noChangeArrowheads="1"/>
          </p:cNvSpPr>
          <p:nvPr>
            <p:ph type="body" idx="4294967295"/>
          </p:nvPr>
        </p:nvSpPr>
        <p:spPr>
          <a:xfrm>
            <a:off x="457200" y="1196752"/>
            <a:ext cx="8686800" cy="4910137"/>
          </a:xfrm>
          <a:prstGeom prst="rect">
            <a:avLst/>
          </a:prstGeom>
        </p:spPr>
        <p:txBody>
          <a:bodyPr>
            <a:normAutofit/>
          </a:bodyPr>
          <a:lstStyle/>
          <a:p>
            <a:pPr>
              <a:lnSpc>
                <a:spcPct val="90000"/>
              </a:lnSpc>
              <a:buFont typeface="Wingdings" pitchFamily="2" charset="2"/>
              <a:buNone/>
            </a:pPr>
            <a:r>
              <a:rPr lang="en-US" sz="1200" noProof="1" smtClean="0">
                <a:latin typeface="Courier New" pitchFamily="49" charset="0"/>
              </a:rPr>
              <a:t>int a = 0;</a:t>
            </a:r>
          </a:p>
          <a:p>
            <a:pPr>
              <a:lnSpc>
                <a:spcPct val="90000"/>
              </a:lnSpc>
              <a:buFont typeface="Wingdings" pitchFamily="2" charset="2"/>
              <a:buNone/>
            </a:pPr>
            <a:r>
              <a:rPr lang="en-US" sz="1200" noProof="1" smtClean="0">
                <a:latin typeface="Courier New" pitchFamily="49" charset="0"/>
              </a:rPr>
              <a:t>int b = 0;</a:t>
            </a:r>
          </a:p>
          <a:p>
            <a:pPr>
              <a:lnSpc>
                <a:spcPct val="90000"/>
              </a:lnSpc>
              <a:buFont typeface="Wingdings" pitchFamily="2" charset="2"/>
              <a:buNone/>
            </a:pPr>
            <a:endParaRPr lang="en-US" sz="1200" noProof="1">
              <a:latin typeface="Courier New" pitchFamily="49" charset="0"/>
            </a:endParaRPr>
          </a:p>
          <a:p>
            <a:pPr>
              <a:lnSpc>
                <a:spcPct val="90000"/>
              </a:lnSpc>
              <a:buFont typeface="Wingdings" pitchFamily="2" charset="2"/>
              <a:buNone/>
            </a:pPr>
            <a:r>
              <a:rPr lang="en-US" sz="1200" noProof="1" smtClean="0">
                <a:latin typeface="Courier New" pitchFamily="49" charset="0"/>
              </a:rPr>
              <a:t>void t1() {</a:t>
            </a:r>
          </a:p>
          <a:p>
            <a:pPr>
              <a:lnSpc>
                <a:spcPct val="90000"/>
              </a:lnSpc>
              <a:buFont typeface="Wingdings" pitchFamily="2" charset="2"/>
              <a:buNone/>
            </a:pPr>
            <a:r>
              <a:rPr lang="en-US" sz="1200" noProof="1" smtClean="0">
                <a:latin typeface="Courier New" pitchFamily="49" charset="0"/>
              </a:rPr>
              <a:t>	a = 1;</a:t>
            </a:r>
          </a:p>
          <a:p>
            <a:pPr>
              <a:lnSpc>
                <a:spcPct val="90000"/>
              </a:lnSpc>
              <a:buFont typeface="Wingdings" pitchFamily="2" charset="2"/>
              <a:buNone/>
            </a:pPr>
            <a:r>
              <a:rPr lang="en-US" sz="1200" noProof="1" smtClean="0">
                <a:latin typeface="Courier New" pitchFamily="49" charset="0"/>
              </a:rPr>
              <a:t>	Console.Write(b);</a:t>
            </a:r>
            <a:endParaRPr lang="en-US" sz="1200" noProof="1">
              <a:latin typeface="Courier New" pitchFamily="49" charset="0"/>
            </a:endParaRPr>
          </a:p>
          <a:p>
            <a:pPr>
              <a:lnSpc>
                <a:spcPct val="90000"/>
              </a:lnSpc>
              <a:buFont typeface="Wingdings" pitchFamily="2" charset="2"/>
              <a:buNone/>
            </a:pPr>
            <a:r>
              <a:rPr lang="en-US" sz="1200" noProof="1" smtClean="0">
                <a:latin typeface="Courier New" pitchFamily="49" charset="0"/>
              </a:rPr>
              <a:t>}</a:t>
            </a:r>
            <a:endParaRPr lang="en-US" sz="1200" dirty="0" smtClean="0">
              <a:latin typeface="Courier New" pitchFamily="49" charset="0"/>
            </a:endParaRPr>
          </a:p>
          <a:p>
            <a:pPr>
              <a:lnSpc>
                <a:spcPct val="90000"/>
              </a:lnSpc>
              <a:buFont typeface="Wingdings" pitchFamily="2" charset="2"/>
              <a:buNone/>
            </a:pPr>
            <a:endParaRPr lang="en-US" sz="1200" dirty="0" smtClean="0">
              <a:latin typeface="Courier New" pitchFamily="49" charset="0"/>
            </a:endParaRPr>
          </a:p>
          <a:p>
            <a:pPr>
              <a:lnSpc>
                <a:spcPct val="90000"/>
              </a:lnSpc>
              <a:buFont typeface="Wingdings" pitchFamily="2" charset="2"/>
              <a:buNone/>
            </a:pPr>
            <a:r>
              <a:rPr lang="en-US" sz="1200" dirty="0" smtClean="0">
                <a:latin typeface="Courier New" pitchFamily="49" charset="0"/>
              </a:rPr>
              <a:t>void t2() {</a:t>
            </a:r>
          </a:p>
          <a:p>
            <a:pPr>
              <a:lnSpc>
                <a:spcPct val="90000"/>
              </a:lnSpc>
              <a:buFont typeface="Wingdings" pitchFamily="2" charset="2"/>
              <a:buNone/>
            </a:pPr>
            <a:r>
              <a:rPr lang="en-US" sz="1200" dirty="0" smtClean="0">
                <a:latin typeface="Courier New" pitchFamily="49" charset="0"/>
              </a:rPr>
              <a:t>	b = 1;</a:t>
            </a:r>
          </a:p>
          <a:p>
            <a:pPr>
              <a:lnSpc>
                <a:spcPct val="90000"/>
              </a:lnSpc>
              <a:buFont typeface="Wingdings" pitchFamily="2" charset="2"/>
              <a:buNone/>
            </a:pPr>
            <a:r>
              <a:rPr lang="en-US" sz="1200" dirty="0" smtClean="0">
                <a:latin typeface="Courier New" pitchFamily="49" charset="0"/>
              </a:rPr>
              <a:t>	</a:t>
            </a:r>
            <a:r>
              <a:rPr lang="en-US" sz="1200" dirty="0" err="1" smtClean="0">
                <a:latin typeface="Courier New" pitchFamily="49" charset="0"/>
              </a:rPr>
              <a:t>Console.Write</a:t>
            </a:r>
            <a:r>
              <a:rPr lang="en-US" sz="1200" dirty="0" smtClean="0">
                <a:latin typeface="Courier New" pitchFamily="49" charset="0"/>
              </a:rPr>
              <a:t>(a);</a:t>
            </a:r>
          </a:p>
          <a:p>
            <a:pPr>
              <a:lnSpc>
                <a:spcPct val="90000"/>
              </a:lnSpc>
              <a:buFont typeface="Wingdings" pitchFamily="2" charset="2"/>
              <a:buNone/>
            </a:pPr>
            <a:r>
              <a:rPr lang="en-US" sz="1200" dirty="0" smtClean="0">
                <a:latin typeface="Courier New" pitchFamily="49" charset="0"/>
              </a:rPr>
              <a:t>}</a:t>
            </a:r>
          </a:p>
          <a:p>
            <a:pPr>
              <a:lnSpc>
                <a:spcPct val="90000"/>
              </a:lnSpc>
              <a:buFont typeface="Wingdings" pitchFamily="2" charset="2"/>
              <a:buNone/>
            </a:pPr>
            <a:endParaRPr lang="en-US" sz="1200" dirty="0">
              <a:latin typeface="Courier New" pitchFamily="49" charset="0"/>
            </a:endParaRPr>
          </a:p>
          <a:p>
            <a:pPr>
              <a:lnSpc>
                <a:spcPct val="90000"/>
              </a:lnSpc>
              <a:buFont typeface="Wingdings" pitchFamily="2" charset="2"/>
              <a:buNone/>
            </a:pPr>
            <a:endParaRPr lang="en-US" sz="1200" dirty="0" smtClean="0">
              <a:latin typeface="Courier New" pitchFamily="49" charset="0"/>
            </a:endParaRPr>
          </a:p>
        </p:txBody>
      </p:sp>
      <p:graphicFrame>
        <p:nvGraphicFramePr>
          <p:cNvPr id="4" name="Tabulka 3"/>
          <p:cNvGraphicFramePr>
            <a:graphicFrameLocks noGrp="1"/>
          </p:cNvGraphicFramePr>
          <p:nvPr>
            <p:extLst>
              <p:ext uri="{D42A27DB-BD31-4B8C-83A1-F6EECF244321}">
                <p14:modId xmlns:p14="http://schemas.microsoft.com/office/powerpoint/2010/main" val="1607458150"/>
              </p:ext>
            </p:extLst>
          </p:nvPr>
        </p:nvGraphicFramePr>
        <p:xfrm>
          <a:off x="539552" y="4365104"/>
          <a:ext cx="6912768" cy="1524000"/>
        </p:xfrm>
        <a:graphic>
          <a:graphicData uri="http://schemas.openxmlformats.org/drawingml/2006/table">
            <a:tbl>
              <a:tblPr firstRow="1" bandRow="1">
                <a:tableStyleId>{5C22544A-7EE6-4342-B048-85BDC9FD1C3A}</a:tableStyleId>
              </a:tblPr>
              <a:tblGrid>
                <a:gridCol w="720080"/>
                <a:gridCol w="6192688"/>
              </a:tblGrid>
              <a:tr h="300033">
                <a:tc>
                  <a:txBody>
                    <a:bodyPr/>
                    <a:lstStyle/>
                    <a:p>
                      <a:r>
                        <a:rPr lang="cs-CZ" sz="1400" dirty="0" err="1" smtClean="0"/>
                        <a:t>Option</a:t>
                      </a:r>
                      <a:endParaRPr lang="cs-CZ" sz="1400" dirty="0"/>
                    </a:p>
                  </a:txBody>
                  <a:tcPr/>
                </a:tc>
                <a:tc>
                  <a:txBody>
                    <a:bodyPr/>
                    <a:lstStyle/>
                    <a:p>
                      <a:r>
                        <a:rPr lang="cs-CZ" sz="1400" dirty="0" err="1" smtClean="0"/>
                        <a:t>Result</a:t>
                      </a:r>
                      <a:endParaRPr lang="cs-CZ" sz="1400" dirty="0"/>
                    </a:p>
                  </a:txBody>
                  <a:tcPr/>
                </a:tc>
              </a:tr>
              <a:tr h="300033">
                <a:tc>
                  <a:txBody>
                    <a:bodyPr/>
                    <a:lstStyle/>
                    <a:p>
                      <a:r>
                        <a:rPr lang="cs-CZ" sz="1400" dirty="0" smtClean="0"/>
                        <a:t>A</a:t>
                      </a:r>
                      <a:endParaRPr lang="cs-CZ" sz="1400" dirty="0"/>
                    </a:p>
                  </a:txBody>
                  <a:tcPr/>
                </a:tc>
                <a:tc>
                  <a:txBody>
                    <a:bodyPr/>
                    <a:lstStyle/>
                    <a:p>
                      <a:r>
                        <a:rPr lang="en-US" sz="1400" i="0" dirty="0" smtClean="0"/>
                        <a:t>0 0</a:t>
                      </a:r>
                      <a:endParaRPr lang="cs-CZ" sz="1400" i="0" dirty="0"/>
                    </a:p>
                  </a:txBody>
                  <a:tcPr/>
                </a:tc>
              </a:tr>
              <a:tr h="300033">
                <a:tc>
                  <a:txBody>
                    <a:bodyPr/>
                    <a:lstStyle/>
                    <a:p>
                      <a:r>
                        <a:rPr lang="cs-CZ" sz="1400" dirty="0" smtClean="0"/>
                        <a:t>B</a:t>
                      </a:r>
                      <a:endParaRPr lang="cs-CZ" sz="1400" dirty="0"/>
                    </a:p>
                  </a:txBody>
                  <a:tcPr/>
                </a:tc>
                <a:tc>
                  <a:txBody>
                    <a:bodyPr/>
                    <a:lstStyle/>
                    <a:p>
                      <a:r>
                        <a:rPr lang="en-US" sz="1400" i="0" dirty="0" smtClean="0"/>
                        <a:t>0</a:t>
                      </a:r>
                      <a:r>
                        <a:rPr lang="en-US" sz="1400" i="0" baseline="0" dirty="0" smtClean="0"/>
                        <a:t> 1</a:t>
                      </a:r>
                      <a:endParaRPr lang="cs-CZ" sz="1400" i="0" dirty="0"/>
                    </a:p>
                  </a:txBody>
                  <a:tcPr/>
                </a:tc>
              </a:tr>
              <a:tr h="300033">
                <a:tc>
                  <a:txBody>
                    <a:bodyPr/>
                    <a:lstStyle/>
                    <a:p>
                      <a:r>
                        <a:rPr lang="cs-CZ" sz="1400" dirty="0" smtClean="0"/>
                        <a:t>C</a:t>
                      </a:r>
                      <a:endParaRPr lang="cs-CZ" sz="1400" dirty="0"/>
                    </a:p>
                  </a:txBody>
                  <a:tcPr/>
                </a:tc>
                <a:tc>
                  <a:txBody>
                    <a:bodyPr/>
                    <a:lstStyle/>
                    <a:p>
                      <a:r>
                        <a:rPr lang="en-US" sz="1400" i="0" dirty="0" smtClean="0"/>
                        <a:t>1</a:t>
                      </a:r>
                      <a:r>
                        <a:rPr lang="en-US" sz="1400" i="0" baseline="0" dirty="0" smtClean="0"/>
                        <a:t> 0</a:t>
                      </a:r>
                      <a:endParaRPr lang="cs-CZ" sz="1400" i="0" dirty="0"/>
                    </a:p>
                  </a:txBody>
                  <a:tcPr/>
                </a:tc>
              </a:tr>
              <a:tr h="300033">
                <a:tc>
                  <a:txBody>
                    <a:bodyPr/>
                    <a:lstStyle/>
                    <a:p>
                      <a:r>
                        <a:rPr lang="cs-CZ" sz="1400" dirty="0" smtClean="0"/>
                        <a:t>D</a:t>
                      </a:r>
                      <a:endParaRPr lang="cs-CZ" sz="1400" dirty="0"/>
                    </a:p>
                  </a:txBody>
                  <a:tcPr/>
                </a:tc>
                <a:tc>
                  <a:txBody>
                    <a:bodyPr/>
                    <a:lstStyle/>
                    <a:p>
                      <a:r>
                        <a:rPr lang="en-US" sz="1400" i="0" dirty="0" smtClean="0"/>
                        <a:t>1</a:t>
                      </a:r>
                      <a:r>
                        <a:rPr lang="en-US" sz="1400" i="0" baseline="0" dirty="0" smtClean="0"/>
                        <a:t> 1</a:t>
                      </a:r>
                      <a:endParaRPr lang="cs-CZ" sz="1400" i="0" dirty="0"/>
                    </a:p>
                  </a:txBody>
                  <a:tcPr/>
                </a:tc>
              </a:tr>
            </a:tbl>
          </a:graphicData>
        </a:graphic>
      </p:graphicFrame>
      <p:sp>
        <p:nvSpPr>
          <p:cNvPr id="2" name="Zaoblený obdélník 1"/>
          <p:cNvSpPr/>
          <p:nvPr/>
        </p:nvSpPr>
        <p:spPr>
          <a:xfrm>
            <a:off x="3059832" y="1196752"/>
            <a:ext cx="5832648" cy="1440160"/>
          </a:xfrm>
          <a:prstGeom prst="roundRect">
            <a:avLst>
              <a:gd name="adj" fmla="val 6922"/>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smtClean="0"/>
              <a:t>OK, compiler can do almost “anything” with this code (e.g. reorder </a:t>
            </a:r>
            <a:r>
              <a:rPr lang="en-US" noProof="1">
                <a:latin typeface="Courier New" pitchFamily="49" charset="0"/>
              </a:rPr>
              <a:t>a = </a:t>
            </a:r>
            <a:r>
              <a:rPr lang="en-US" noProof="1" smtClean="0">
                <a:latin typeface="Courier New" pitchFamily="49" charset="0"/>
              </a:rPr>
              <a:t>1</a:t>
            </a:r>
            <a:r>
              <a:rPr lang="en-US" dirty="0" smtClean="0"/>
              <a:t> after </a:t>
            </a:r>
            <a:r>
              <a:rPr lang="en-US" noProof="1" smtClean="0">
                <a:latin typeface="Courier New" pitchFamily="49" charset="0"/>
              </a:rPr>
              <a:t>Console.Write(b)</a:t>
            </a:r>
            <a:r>
              <a:rPr lang="en-US" dirty="0" smtClean="0"/>
              <a:t>) </a:t>
            </a:r>
            <a:r>
              <a:rPr lang="en-US" dirty="0"/>
              <a:t>! So, let’s </a:t>
            </a:r>
            <a:r>
              <a:rPr lang="en-US" dirty="0" smtClean="0"/>
              <a:t>suppose </a:t>
            </a:r>
            <a:r>
              <a:rPr lang="en-US" b="1" dirty="0" smtClean="0"/>
              <a:t>we disabled all compiler optimizations</a:t>
            </a:r>
            <a:r>
              <a:rPr lang="en-US" dirty="0" smtClean="0"/>
              <a:t>.</a:t>
            </a:r>
            <a:endParaRPr lang="en-US" dirty="0"/>
          </a:p>
        </p:txBody>
      </p:sp>
    </p:spTree>
    <p:extLst>
      <p:ext uri="{BB962C8B-B14F-4D97-AF65-F5344CB8AC3E}">
        <p14:creationId xmlns:p14="http://schemas.microsoft.com/office/powerpoint/2010/main" val="17992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r>
              <a:rPr lang="en-US" dirty="0" smtClean="0"/>
              <a:t>2 Threads Executing. Expected Output?</a:t>
            </a:r>
            <a:endParaRPr lang="cs-CZ" dirty="0" smtClean="0"/>
          </a:p>
        </p:txBody>
      </p:sp>
      <p:sp>
        <p:nvSpPr>
          <p:cNvPr id="10243" name="Rectangle 3"/>
          <p:cNvSpPr>
            <a:spLocks noGrp="1" noChangeArrowheads="1"/>
          </p:cNvSpPr>
          <p:nvPr>
            <p:ph type="body" idx="4294967295"/>
          </p:nvPr>
        </p:nvSpPr>
        <p:spPr>
          <a:xfrm>
            <a:off x="457200" y="1196752"/>
            <a:ext cx="8686800" cy="4910137"/>
          </a:xfrm>
          <a:prstGeom prst="rect">
            <a:avLst/>
          </a:prstGeom>
        </p:spPr>
        <p:txBody>
          <a:bodyPr>
            <a:normAutofit/>
          </a:bodyPr>
          <a:lstStyle/>
          <a:p>
            <a:pPr>
              <a:lnSpc>
                <a:spcPct val="90000"/>
              </a:lnSpc>
              <a:buFont typeface="Wingdings" pitchFamily="2" charset="2"/>
              <a:buNone/>
            </a:pPr>
            <a:r>
              <a:rPr lang="en-US" sz="1200" noProof="1" smtClean="0">
                <a:latin typeface="Courier New" pitchFamily="49" charset="0"/>
              </a:rPr>
              <a:t>int a = 0;</a:t>
            </a:r>
          </a:p>
          <a:p>
            <a:pPr>
              <a:lnSpc>
                <a:spcPct val="90000"/>
              </a:lnSpc>
              <a:buFont typeface="Wingdings" pitchFamily="2" charset="2"/>
              <a:buNone/>
            </a:pPr>
            <a:r>
              <a:rPr lang="en-US" sz="1200" noProof="1" smtClean="0">
                <a:latin typeface="Courier New" pitchFamily="49" charset="0"/>
              </a:rPr>
              <a:t>int b = 0;</a:t>
            </a:r>
          </a:p>
          <a:p>
            <a:pPr>
              <a:lnSpc>
                <a:spcPct val="90000"/>
              </a:lnSpc>
              <a:buFont typeface="Wingdings" pitchFamily="2" charset="2"/>
              <a:buNone/>
            </a:pPr>
            <a:endParaRPr lang="en-US" sz="1200" noProof="1">
              <a:latin typeface="Courier New" pitchFamily="49" charset="0"/>
            </a:endParaRPr>
          </a:p>
          <a:p>
            <a:pPr>
              <a:lnSpc>
                <a:spcPct val="90000"/>
              </a:lnSpc>
              <a:buFont typeface="Wingdings" pitchFamily="2" charset="2"/>
              <a:buNone/>
            </a:pPr>
            <a:r>
              <a:rPr lang="en-US" sz="1200" noProof="1" smtClean="0">
                <a:latin typeface="Courier New" pitchFamily="49" charset="0"/>
              </a:rPr>
              <a:t>void t1() {</a:t>
            </a:r>
          </a:p>
          <a:p>
            <a:pPr>
              <a:lnSpc>
                <a:spcPct val="90000"/>
              </a:lnSpc>
              <a:buFont typeface="Wingdings" pitchFamily="2" charset="2"/>
              <a:buNone/>
            </a:pPr>
            <a:r>
              <a:rPr lang="en-US" sz="1200" noProof="1" smtClean="0">
                <a:latin typeface="Courier New" pitchFamily="49" charset="0"/>
              </a:rPr>
              <a:t>	a = 1;</a:t>
            </a:r>
          </a:p>
          <a:p>
            <a:pPr>
              <a:lnSpc>
                <a:spcPct val="90000"/>
              </a:lnSpc>
              <a:buFont typeface="Wingdings" pitchFamily="2" charset="2"/>
              <a:buNone/>
            </a:pPr>
            <a:r>
              <a:rPr lang="en-US" sz="1200" noProof="1" smtClean="0">
                <a:latin typeface="Courier New" pitchFamily="49" charset="0"/>
              </a:rPr>
              <a:t>	Console.Write(b);</a:t>
            </a:r>
            <a:endParaRPr lang="en-US" sz="1200" noProof="1">
              <a:latin typeface="Courier New" pitchFamily="49" charset="0"/>
            </a:endParaRPr>
          </a:p>
          <a:p>
            <a:pPr>
              <a:lnSpc>
                <a:spcPct val="90000"/>
              </a:lnSpc>
              <a:buFont typeface="Wingdings" pitchFamily="2" charset="2"/>
              <a:buNone/>
            </a:pPr>
            <a:r>
              <a:rPr lang="en-US" sz="1200" noProof="1" smtClean="0">
                <a:latin typeface="Courier New" pitchFamily="49" charset="0"/>
              </a:rPr>
              <a:t>}</a:t>
            </a:r>
            <a:endParaRPr lang="en-US" sz="1200" dirty="0" smtClean="0">
              <a:latin typeface="Courier New" pitchFamily="49" charset="0"/>
            </a:endParaRPr>
          </a:p>
          <a:p>
            <a:pPr>
              <a:lnSpc>
                <a:spcPct val="90000"/>
              </a:lnSpc>
              <a:buFont typeface="Wingdings" pitchFamily="2" charset="2"/>
              <a:buNone/>
            </a:pPr>
            <a:endParaRPr lang="en-US" sz="1200" dirty="0" smtClean="0">
              <a:latin typeface="Courier New" pitchFamily="49" charset="0"/>
            </a:endParaRPr>
          </a:p>
          <a:p>
            <a:pPr>
              <a:lnSpc>
                <a:spcPct val="90000"/>
              </a:lnSpc>
              <a:buFont typeface="Wingdings" pitchFamily="2" charset="2"/>
              <a:buNone/>
            </a:pPr>
            <a:r>
              <a:rPr lang="en-US" sz="1200" dirty="0" smtClean="0">
                <a:latin typeface="Courier New" pitchFamily="49" charset="0"/>
              </a:rPr>
              <a:t>void t2() {</a:t>
            </a:r>
          </a:p>
          <a:p>
            <a:pPr>
              <a:lnSpc>
                <a:spcPct val="90000"/>
              </a:lnSpc>
              <a:buFont typeface="Wingdings" pitchFamily="2" charset="2"/>
              <a:buNone/>
            </a:pPr>
            <a:r>
              <a:rPr lang="en-US" sz="1200" dirty="0" smtClean="0">
                <a:latin typeface="Courier New" pitchFamily="49" charset="0"/>
              </a:rPr>
              <a:t>	b = 1;</a:t>
            </a:r>
          </a:p>
          <a:p>
            <a:pPr>
              <a:lnSpc>
                <a:spcPct val="90000"/>
              </a:lnSpc>
              <a:buFont typeface="Wingdings" pitchFamily="2" charset="2"/>
              <a:buNone/>
            </a:pPr>
            <a:r>
              <a:rPr lang="en-US" sz="1200" dirty="0" smtClean="0">
                <a:latin typeface="Courier New" pitchFamily="49" charset="0"/>
              </a:rPr>
              <a:t>	</a:t>
            </a:r>
            <a:r>
              <a:rPr lang="en-US" sz="1200" dirty="0" err="1" smtClean="0">
                <a:latin typeface="Courier New" pitchFamily="49" charset="0"/>
              </a:rPr>
              <a:t>Console.Write</a:t>
            </a:r>
            <a:r>
              <a:rPr lang="en-US" sz="1200" dirty="0" smtClean="0">
                <a:latin typeface="Courier New" pitchFamily="49" charset="0"/>
              </a:rPr>
              <a:t>(a);</a:t>
            </a:r>
          </a:p>
          <a:p>
            <a:pPr>
              <a:lnSpc>
                <a:spcPct val="90000"/>
              </a:lnSpc>
              <a:buFont typeface="Wingdings" pitchFamily="2" charset="2"/>
              <a:buNone/>
            </a:pPr>
            <a:r>
              <a:rPr lang="en-US" sz="1200" dirty="0" smtClean="0">
                <a:latin typeface="Courier New" pitchFamily="49" charset="0"/>
              </a:rPr>
              <a:t>}</a:t>
            </a:r>
          </a:p>
          <a:p>
            <a:pPr>
              <a:lnSpc>
                <a:spcPct val="90000"/>
              </a:lnSpc>
              <a:buFont typeface="Wingdings" pitchFamily="2" charset="2"/>
              <a:buNone/>
            </a:pPr>
            <a:endParaRPr lang="en-US" sz="1200" dirty="0">
              <a:latin typeface="Courier New" pitchFamily="49" charset="0"/>
            </a:endParaRPr>
          </a:p>
          <a:p>
            <a:pPr>
              <a:lnSpc>
                <a:spcPct val="90000"/>
              </a:lnSpc>
              <a:buFont typeface="Wingdings" pitchFamily="2" charset="2"/>
              <a:buNone/>
            </a:pPr>
            <a:endParaRPr lang="en-US" sz="1200" dirty="0" smtClean="0">
              <a:latin typeface="Courier New" pitchFamily="49" charset="0"/>
            </a:endParaRPr>
          </a:p>
        </p:txBody>
      </p:sp>
      <p:graphicFrame>
        <p:nvGraphicFramePr>
          <p:cNvPr id="4" name="Tabulka 3"/>
          <p:cNvGraphicFramePr>
            <a:graphicFrameLocks noGrp="1"/>
          </p:cNvGraphicFramePr>
          <p:nvPr>
            <p:extLst>
              <p:ext uri="{D42A27DB-BD31-4B8C-83A1-F6EECF244321}">
                <p14:modId xmlns:p14="http://schemas.microsoft.com/office/powerpoint/2010/main" val="1363830357"/>
              </p:ext>
            </p:extLst>
          </p:nvPr>
        </p:nvGraphicFramePr>
        <p:xfrm>
          <a:off x="539552" y="4365104"/>
          <a:ext cx="6912768" cy="1524000"/>
        </p:xfrm>
        <a:graphic>
          <a:graphicData uri="http://schemas.openxmlformats.org/drawingml/2006/table">
            <a:tbl>
              <a:tblPr firstRow="1" bandRow="1">
                <a:tableStyleId>{5C22544A-7EE6-4342-B048-85BDC9FD1C3A}</a:tableStyleId>
              </a:tblPr>
              <a:tblGrid>
                <a:gridCol w="720080"/>
                <a:gridCol w="6192688"/>
              </a:tblGrid>
              <a:tr h="300033">
                <a:tc>
                  <a:txBody>
                    <a:bodyPr/>
                    <a:lstStyle/>
                    <a:p>
                      <a:r>
                        <a:rPr lang="cs-CZ" sz="1400" dirty="0" err="1" smtClean="0"/>
                        <a:t>Option</a:t>
                      </a:r>
                      <a:endParaRPr lang="cs-CZ" sz="1400" dirty="0"/>
                    </a:p>
                  </a:txBody>
                  <a:tcPr/>
                </a:tc>
                <a:tc>
                  <a:txBody>
                    <a:bodyPr/>
                    <a:lstStyle/>
                    <a:p>
                      <a:r>
                        <a:rPr lang="cs-CZ" sz="1400" dirty="0" err="1" smtClean="0"/>
                        <a:t>Result</a:t>
                      </a:r>
                      <a:endParaRPr lang="cs-CZ" sz="1400" dirty="0"/>
                    </a:p>
                  </a:txBody>
                  <a:tcPr/>
                </a:tc>
              </a:tr>
              <a:tr h="300033">
                <a:tc>
                  <a:txBody>
                    <a:bodyPr/>
                    <a:lstStyle/>
                    <a:p>
                      <a:r>
                        <a:rPr lang="cs-CZ" sz="1400" dirty="0" smtClean="0"/>
                        <a:t>A</a:t>
                      </a:r>
                      <a:endParaRPr lang="cs-CZ" sz="1400" dirty="0"/>
                    </a:p>
                  </a:txBody>
                  <a:tcPr/>
                </a:tc>
                <a:tc>
                  <a:txBody>
                    <a:bodyPr/>
                    <a:lstStyle/>
                    <a:p>
                      <a:r>
                        <a:rPr lang="en-US" sz="1400" i="0" dirty="0" smtClean="0"/>
                        <a:t>0 0</a:t>
                      </a:r>
                      <a:endParaRPr lang="cs-CZ" sz="1400" i="0" dirty="0"/>
                    </a:p>
                  </a:txBody>
                  <a:tcPr/>
                </a:tc>
              </a:tr>
              <a:tr h="300033">
                <a:tc>
                  <a:txBody>
                    <a:bodyPr/>
                    <a:lstStyle/>
                    <a:p>
                      <a:r>
                        <a:rPr lang="cs-CZ" sz="1400" dirty="0" smtClean="0"/>
                        <a:t>B</a:t>
                      </a:r>
                      <a:endParaRPr lang="cs-CZ" sz="1400" dirty="0"/>
                    </a:p>
                  </a:txBody>
                  <a:tcPr/>
                </a:tc>
                <a:tc>
                  <a:txBody>
                    <a:bodyPr/>
                    <a:lstStyle/>
                    <a:p>
                      <a:r>
                        <a:rPr lang="en-US" sz="1400" i="0" dirty="0" smtClean="0"/>
                        <a:t>0</a:t>
                      </a:r>
                      <a:r>
                        <a:rPr lang="en-US" sz="1400" i="0" baseline="0" dirty="0" smtClean="0"/>
                        <a:t> 1</a:t>
                      </a:r>
                      <a:endParaRPr lang="cs-CZ" sz="1400" i="0" dirty="0"/>
                    </a:p>
                  </a:txBody>
                  <a:tcPr/>
                </a:tc>
              </a:tr>
              <a:tr h="300033">
                <a:tc>
                  <a:txBody>
                    <a:bodyPr/>
                    <a:lstStyle/>
                    <a:p>
                      <a:r>
                        <a:rPr lang="cs-CZ" sz="1400" dirty="0" smtClean="0"/>
                        <a:t>C</a:t>
                      </a:r>
                      <a:endParaRPr lang="cs-CZ" sz="1400" dirty="0"/>
                    </a:p>
                  </a:txBody>
                  <a:tcPr/>
                </a:tc>
                <a:tc>
                  <a:txBody>
                    <a:bodyPr/>
                    <a:lstStyle/>
                    <a:p>
                      <a:r>
                        <a:rPr lang="en-US" sz="1400" i="0" dirty="0" smtClean="0"/>
                        <a:t>1</a:t>
                      </a:r>
                      <a:r>
                        <a:rPr lang="en-US" sz="1400" i="0" baseline="0" dirty="0" smtClean="0"/>
                        <a:t> 0</a:t>
                      </a:r>
                      <a:endParaRPr lang="cs-CZ" sz="1400" i="0" dirty="0"/>
                    </a:p>
                  </a:txBody>
                  <a:tcPr/>
                </a:tc>
              </a:tr>
              <a:tr h="300033">
                <a:tc>
                  <a:txBody>
                    <a:bodyPr/>
                    <a:lstStyle/>
                    <a:p>
                      <a:r>
                        <a:rPr lang="cs-CZ" sz="1400" dirty="0" smtClean="0"/>
                        <a:t>D</a:t>
                      </a:r>
                      <a:endParaRPr lang="cs-CZ" sz="1400" dirty="0"/>
                    </a:p>
                  </a:txBody>
                  <a:tcPr/>
                </a:tc>
                <a:tc>
                  <a:txBody>
                    <a:bodyPr/>
                    <a:lstStyle/>
                    <a:p>
                      <a:r>
                        <a:rPr lang="en-US" sz="1400" i="0" dirty="0" smtClean="0"/>
                        <a:t>1</a:t>
                      </a:r>
                      <a:r>
                        <a:rPr lang="en-US" sz="1400" i="0" baseline="0" dirty="0" smtClean="0"/>
                        <a:t> 1</a:t>
                      </a:r>
                      <a:endParaRPr lang="cs-CZ" sz="1400" i="0" dirty="0"/>
                    </a:p>
                  </a:txBody>
                  <a:tcPr/>
                </a:tc>
              </a:tr>
            </a:tbl>
          </a:graphicData>
        </a:graphic>
      </p:graphicFrame>
      <p:sp>
        <p:nvSpPr>
          <p:cNvPr id="2" name="Zaoblený obdélník 1"/>
          <p:cNvSpPr/>
          <p:nvPr/>
        </p:nvSpPr>
        <p:spPr>
          <a:xfrm>
            <a:off x="3059832" y="1196752"/>
            <a:ext cx="5832648" cy="1440160"/>
          </a:xfrm>
          <a:prstGeom prst="roundRect">
            <a:avLst>
              <a:gd name="adj" fmla="val 6922"/>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smtClean="0"/>
              <a:t>OK, compiler can do almost “anything” with this code (e.g. reorder </a:t>
            </a:r>
            <a:r>
              <a:rPr lang="en-US" noProof="1">
                <a:latin typeface="Courier New" pitchFamily="49" charset="0"/>
              </a:rPr>
              <a:t>a = </a:t>
            </a:r>
            <a:r>
              <a:rPr lang="en-US" noProof="1" smtClean="0">
                <a:latin typeface="Courier New" pitchFamily="49" charset="0"/>
              </a:rPr>
              <a:t>1</a:t>
            </a:r>
            <a:r>
              <a:rPr lang="en-US" dirty="0" smtClean="0"/>
              <a:t> after </a:t>
            </a:r>
            <a:r>
              <a:rPr lang="en-US" noProof="1" smtClean="0">
                <a:latin typeface="Courier New" pitchFamily="49" charset="0"/>
              </a:rPr>
              <a:t>Console.Write(b)</a:t>
            </a:r>
            <a:r>
              <a:rPr lang="en-US" dirty="0" smtClean="0"/>
              <a:t>) </a:t>
            </a:r>
            <a:r>
              <a:rPr lang="en-US" dirty="0"/>
              <a:t>! So, let’s </a:t>
            </a:r>
            <a:r>
              <a:rPr lang="en-US" dirty="0" smtClean="0"/>
              <a:t>suppose </a:t>
            </a:r>
            <a:r>
              <a:rPr lang="en-US" b="1" dirty="0" smtClean="0"/>
              <a:t>we disabled all compiler optimizations</a:t>
            </a:r>
            <a:r>
              <a:rPr lang="en-US" dirty="0" smtClean="0"/>
              <a:t>.</a:t>
            </a:r>
            <a:endParaRPr lang="en-US" dirty="0"/>
          </a:p>
        </p:txBody>
      </p:sp>
      <p:sp>
        <p:nvSpPr>
          <p:cNvPr id="6" name="Zaoblený obdélník 5"/>
          <p:cNvSpPr/>
          <p:nvPr/>
        </p:nvSpPr>
        <p:spPr>
          <a:xfrm>
            <a:off x="3203848" y="2420888"/>
            <a:ext cx="5832648" cy="1440160"/>
          </a:xfrm>
          <a:prstGeom prst="roundRect">
            <a:avLst>
              <a:gd name="adj" fmla="val 6922"/>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t>Note: Not so bad – compiler can optimize </a:t>
            </a:r>
            <a:r>
              <a:rPr lang="en-US" noProof="1">
                <a:latin typeface="Courier New" pitchFamily="49" charset="0"/>
              </a:rPr>
              <a:t>a = 1</a:t>
            </a:r>
            <a:r>
              <a:rPr lang="en-US" dirty="0"/>
              <a:t> after </a:t>
            </a:r>
            <a:r>
              <a:rPr lang="en-US" noProof="1">
                <a:latin typeface="Courier New" pitchFamily="49" charset="0"/>
              </a:rPr>
              <a:t>Console.Write(b</a:t>
            </a:r>
            <a:r>
              <a:rPr lang="en-US" noProof="1" smtClean="0">
                <a:latin typeface="Courier New" pitchFamily="49" charset="0"/>
              </a:rPr>
              <a:t>)</a:t>
            </a:r>
            <a:r>
              <a:rPr lang="en-US" dirty="0"/>
              <a:t> </a:t>
            </a:r>
            <a:r>
              <a:rPr lang="en-US" dirty="0" smtClean="0"/>
              <a:t>only if compiler can prove that </a:t>
            </a:r>
            <a:r>
              <a:rPr lang="en-US" noProof="1">
                <a:latin typeface="Courier New" pitchFamily="49" charset="0"/>
              </a:rPr>
              <a:t>Console.Write</a:t>
            </a:r>
            <a:r>
              <a:rPr lang="en-US" dirty="0" smtClean="0"/>
              <a:t> cannot access variable </a:t>
            </a:r>
            <a:r>
              <a:rPr lang="en-US" noProof="1">
                <a:latin typeface="Courier New" pitchFamily="49" charset="0"/>
              </a:rPr>
              <a:t>a</a:t>
            </a:r>
            <a:r>
              <a:rPr lang="en-US" dirty="0" smtClean="0"/>
              <a:t>. </a:t>
            </a:r>
            <a:endParaRPr lang="en-US" dirty="0"/>
          </a:p>
        </p:txBody>
      </p:sp>
    </p:spTree>
    <p:extLst>
      <p:ext uri="{BB962C8B-B14F-4D97-AF65-F5344CB8AC3E}">
        <p14:creationId xmlns:p14="http://schemas.microsoft.com/office/powerpoint/2010/main" val="12668809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r>
              <a:rPr lang="en-US" dirty="0" smtClean="0"/>
              <a:t>2 Threads Executing. Expected Output?</a:t>
            </a:r>
            <a:endParaRPr lang="cs-CZ" dirty="0" smtClean="0"/>
          </a:p>
        </p:txBody>
      </p:sp>
      <p:sp>
        <p:nvSpPr>
          <p:cNvPr id="10243" name="Rectangle 3"/>
          <p:cNvSpPr>
            <a:spLocks noGrp="1" noChangeArrowheads="1"/>
          </p:cNvSpPr>
          <p:nvPr>
            <p:ph type="body" idx="4294967295"/>
          </p:nvPr>
        </p:nvSpPr>
        <p:spPr>
          <a:xfrm>
            <a:off x="457200" y="1196752"/>
            <a:ext cx="8686800" cy="4910137"/>
          </a:xfrm>
          <a:prstGeom prst="rect">
            <a:avLst/>
          </a:prstGeom>
        </p:spPr>
        <p:txBody>
          <a:bodyPr>
            <a:normAutofit/>
          </a:bodyPr>
          <a:lstStyle/>
          <a:p>
            <a:pPr>
              <a:lnSpc>
                <a:spcPct val="90000"/>
              </a:lnSpc>
              <a:buFont typeface="Wingdings" pitchFamily="2" charset="2"/>
              <a:buNone/>
            </a:pPr>
            <a:r>
              <a:rPr lang="en-US" sz="1200" noProof="1" smtClean="0">
                <a:latin typeface="Courier New" pitchFamily="49" charset="0"/>
              </a:rPr>
              <a:t>int a = 0;</a:t>
            </a:r>
          </a:p>
          <a:p>
            <a:pPr>
              <a:lnSpc>
                <a:spcPct val="90000"/>
              </a:lnSpc>
              <a:buFont typeface="Wingdings" pitchFamily="2" charset="2"/>
              <a:buNone/>
            </a:pPr>
            <a:r>
              <a:rPr lang="en-US" sz="1200" noProof="1" smtClean="0">
                <a:latin typeface="Courier New" pitchFamily="49" charset="0"/>
              </a:rPr>
              <a:t>int b = 0;</a:t>
            </a:r>
          </a:p>
          <a:p>
            <a:pPr>
              <a:lnSpc>
                <a:spcPct val="90000"/>
              </a:lnSpc>
              <a:buFont typeface="Wingdings" pitchFamily="2" charset="2"/>
              <a:buNone/>
            </a:pPr>
            <a:endParaRPr lang="en-US" sz="1200" noProof="1">
              <a:latin typeface="Courier New" pitchFamily="49" charset="0"/>
            </a:endParaRPr>
          </a:p>
          <a:p>
            <a:pPr>
              <a:lnSpc>
                <a:spcPct val="90000"/>
              </a:lnSpc>
              <a:buFont typeface="Wingdings" pitchFamily="2" charset="2"/>
              <a:buNone/>
            </a:pPr>
            <a:r>
              <a:rPr lang="en-US" sz="1200" noProof="1" smtClean="0">
                <a:latin typeface="Courier New" pitchFamily="49" charset="0"/>
              </a:rPr>
              <a:t>void t1() {</a:t>
            </a:r>
          </a:p>
          <a:p>
            <a:pPr>
              <a:lnSpc>
                <a:spcPct val="90000"/>
              </a:lnSpc>
              <a:buFont typeface="Wingdings" pitchFamily="2" charset="2"/>
              <a:buNone/>
            </a:pPr>
            <a:r>
              <a:rPr lang="en-US" sz="1200" noProof="1" smtClean="0">
                <a:latin typeface="Courier New" pitchFamily="49" charset="0"/>
              </a:rPr>
              <a:t>	a = 1;</a:t>
            </a:r>
          </a:p>
          <a:p>
            <a:pPr>
              <a:lnSpc>
                <a:spcPct val="90000"/>
              </a:lnSpc>
              <a:buFont typeface="Wingdings" pitchFamily="2" charset="2"/>
              <a:buNone/>
            </a:pPr>
            <a:r>
              <a:rPr lang="en-US" sz="1200" noProof="1" smtClean="0">
                <a:latin typeface="Courier New" pitchFamily="49" charset="0"/>
              </a:rPr>
              <a:t>	Console.Write(b);</a:t>
            </a:r>
            <a:endParaRPr lang="en-US" sz="1200" noProof="1">
              <a:latin typeface="Courier New" pitchFamily="49" charset="0"/>
            </a:endParaRPr>
          </a:p>
          <a:p>
            <a:pPr>
              <a:lnSpc>
                <a:spcPct val="90000"/>
              </a:lnSpc>
              <a:buFont typeface="Wingdings" pitchFamily="2" charset="2"/>
              <a:buNone/>
            </a:pPr>
            <a:r>
              <a:rPr lang="en-US" sz="1200" noProof="1" smtClean="0">
                <a:latin typeface="Courier New" pitchFamily="49" charset="0"/>
              </a:rPr>
              <a:t>}</a:t>
            </a:r>
            <a:endParaRPr lang="en-US" sz="1200" dirty="0" smtClean="0">
              <a:latin typeface="Courier New" pitchFamily="49" charset="0"/>
            </a:endParaRPr>
          </a:p>
          <a:p>
            <a:pPr>
              <a:lnSpc>
                <a:spcPct val="90000"/>
              </a:lnSpc>
              <a:buFont typeface="Wingdings" pitchFamily="2" charset="2"/>
              <a:buNone/>
            </a:pPr>
            <a:endParaRPr lang="en-US" sz="1200" dirty="0" smtClean="0">
              <a:latin typeface="Courier New" pitchFamily="49" charset="0"/>
            </a:endParaRPr>
          </a:p>
          <a:p>
            <a:pPr>
              <a:lnSpc>
                <a:spcPct val="90000"/>
              </a:lnSpc>
              <a:buFont typeface="Wingdings" pitchFamily="2" charset="2"/>
              <a:buNone/>
            </a:pPr>
            <a:r>
              <a:rPr lang="en-US" sz="1200" dirty="0" smtClean="0">
                <a:latin typeface="Courier New" pitchFamily="49" charset="0"/>
              </a:rPr>
              <a:t>void t2() {</a:t>
            </a:r>
          </a:p>
          <a:p>
            <a:pPr>
              <a:lnSpc>
                <a:spcPct val="90000"/>
              </a:lnSpc>
              <a:buFont typeface="Wingdings" pitchFamily="2" charset="2"/>
              <a:buNone/>
            </a:pPr>
            <a:r>
              <a:rPr lang="en-US" sz="1200" smtClean="0">
                <a:latin typeface="Courier New" pitchFamily="49" charset="0"/>
              </a:rPr>
              <a:t>	b </a:t>
            </a:r>
            <a:r>
              <a:rPr lang="en-US" sz="1200" dirty="0" smtClean="0">
                <a:latin typeface="Courier New" pitchFamily="49" charset="0"/>
              </a:rPr>
              <a:t>= 1;</a:t>
            </a:r>
          </a:p>
          <a:p>
            <a:pPr>
              <a:lnSpc>
                <a:spcPct val="90000"/>
              </a:lnSpc>
              <a:buFont typeface="Wingdings" pitchFamily="2" charset="2"/>
              <a:buNone/>
            </a:pPr>
            <a:r>
              <a:rPr lang="en-US" sz="1200" smtClean="0">
                <a:latin typeface="Courier New" pitchFamily="49" charset="0"/>
              </a:rPr>
              <a:t>	Console.Write(a</a:t>
            </a:r>
            <a:r>
              <a:rPr lang="en-US" sz="1200" dirty="0" smtClean="0">
                <a:latin typeface="Courier New" pitchFamily="49" charset="0"/>
              </a:rPr>
              <a:t>);</a:t>
            </a:r>
          </a:p>
          <a:p>
            <a:pPr>
              <a:lnSpc>
                <a:spcPct val="90000"/>
              </a:lnSpc>
              <a:buFont typeface="Wingdings" pitchFamily="2" charset="2"/>
              <a:buNone/>
            </a:pPr>
            <a:r>
              <a:rPr lang="en-US" sz="1200" dirty="0" smtClean="0">
                <a:latin typeface="Courier New" pitchFamily="49" charset="0"/>
              </a:rPr>
              <a:t>}</a:t>
            </a:r>
          </a:p>
          <a:p>
            <a:pPr>
              <a:lnSpc>
                <a:spcPct val="90000"/>
              </a:lnSpc>
              <a:buFont typeface="Wingdings" pitchFamily="2" charset="2"/>
              <a:buNone/>
            </a:pPr>
            <a:endParaRPr lang="en-US" sz="1200" dirty="0">
              <a:latin typeface="Courier New" pitchFamily="49" charset="0"/>
            </a:endParaRPr>
          </a:p>
          <a:p>
            <a:pPr>
              <a:lnSpc>
                <a:spcPct val="90000"/>
              </a:lnSpc>
              <a:buFont typeface="Wingdings" pitchFamily="2" charset="2"/>
              <a:buNone/>
            </a:pPr>
            <a:endParaRPr lang="en-US" sz="1200" dirty="0" smtClean="0">
              <a:latin typeface="Courier New" pitchFamily="49" charset="0"/>
            </a:endParaRPr>
          </a:p>
        </p:txBody>
      </p:sp>
      <p:graphicFrame>
        <p:nvGraphicFramePr>
          <p:cNvPr id="5" name="Tabulka 4"/>
          <p:cNvGraphicFramePr>
            <a:graphicFrameLocks noGrp="1"/>
          </p:cNvGraphicFramePr>
          <p:nvPr>
            <p:extLst>
              <p:ext uri="{D42A27DB-BD31-4B8C-83A1-F6EECF244321}">
                <p14:modId xmlns:p14="http://schemas.microsoft.com/office/powerpoint/2010/main" val="1307631007"/>
              </p:ext>
            </p:extLst>
          </p:nvPr>
        </p:nvGraphicFramePr>
        <p:xfrm>
          <a:off x="539552" y="4365104"/>
          <a:ext cx="6912768" cy="1524000"/>
        </p:xfrm>
        <a:graphic>
          <a:graphicData uri="http://schemas.openxmlformats.org/drawingml/2006/table">
            <a:tbl>
              <a:tblPr firstRow="1" bandRow="1">
                <a:tableStyleId>{5C22544A-7EE6-4342-B048-85BDC9FD1C3A}</a:tableStyleId>
              </a:tblPr>
              <a:tblGrid>
                <a:gridCol w="720080"/>
                <a:gridCol w="6192688"/>
              </a:tblGrid>
              <a:tr h="300033">
                <a:tc>
                  <a:txBody>
                    <a:bodyPr/>
                    <a:lstStyle/>
                    <a:p>
                      <a:r>
                        <a:rPr lang="cs-CZ" sz="1400" dirty="0" err="1" smtClean="0"/>
                        <a:t>Option</a:t>
                      </a:r>
                      <a:endParaRPr lang="cs-CZ" sz="1400" dirty="0"/>
                    </a:p>
                  </a:txBody>
                  <a:tcPr/>
                </a:tc>
                <a:tc>
                  <a:txBody>
                    <a:bodyPr/>
                    <a:lstStyle/>
                    <a:p>
                      <a:r>
                        <a:rPr lang="cs-CZ" sz="1400" dirty="0" err="1" smtClean="0"/>
                        <a:t>Result</a:t>
                      </a:r>
                      <a:endParaRPr lang="cs-CZ" sz="1400" dirty="0"/>
                    </a:p>
                  </a:txBody>
                  <a:tcPr/>
                </a:tc>
              </a:tr>
              <a:tr h="300033">
                <a:tc>
                  <a:txBody>
                    <a:bodyPr/>
                    <a:lstStyle/>
                    <a:p>
                      <a:r>
                        <a:rPr lang="cs-CZ" sz="1400" dirty="0" smtClean="0"/>
                        <a:t>A</a:t>
                      </a:r>
                      <a:endParaRPr lang="cs-CZ" sz="1400" dirty="0"/>
                    </a:p>
                  </a:txBody>
                  <a:tcPr/>
                </a:tc>
                <a:tc>
                  <a:txBody>
                    <a:bodyPr/>
                    <a:lstStyle/>
                    <a:p>
                      <a:r>
                        <a:rPr lang="en-US" sz="1400" i="0" dirty="0" smtClean="0"/>
                        <a:t>0 0</a:t>
                      </a:r>
                      <a:endParaRPr lang="cs-CZ" sz="1400" i="0" dirty="0"/>
                    </a:p>
                  </a:txBody>
                  <a:tcPr/>
                </a:tc>
              </a:tr>
              <a:tr h="300033">
                <a:tc>
                  <a:txBody>
                    <a:bodyPr/>
                    <a:lstStyle/>
                    <a:p>
                      <a:r>
                        <a:rPr lang="cs-CZ" sz="1400" dirty="0" smtClean="0"/>
                        <a:t>B</a:t>
                      </a:r>
                      <a:endParaRPr lang="cs-CZ" sz="1400" dirty="0"/>
                    </a:p>
                  </a:txBody>
                  <a:tcPr>
                    <a:solidFill>
                      <a:srgbClr val="92D050"/>
                    </a:solidFill>
                  </a:tcPr>
                </a:tc>
                <a:tc>
                  <a:txBody>
                    <a:bodyPr/>
                    <a:lstStyle/>
                    <a:p>
                      <a:r>
                        <a:rPr lang="en-US" sz="1400" i="0" dirty="0" smtClean="0"/>
                        <a:t>0</a:t>
                      </a:r>
                      <a:r>
                        <a:rPr lang="en-US" sz="1400" i="0" baseline="0" dirty="0" smtClean="0"/>
                        <a:t> 1</a:t>
                      </a:r>
                      <a:endParaRPr lang="cs-CZ" sz="1400" i="0" dirty="0"/>
                    </a:p>
                  </a:txBody>
                  <a:tcPr>
                    <a:solidFill>
                      <a:srgbClr val="92D050"/>
                    </a:solidFill>
                  </a:tcPr>
                </a:tc>
              </a:tr>
              <a:tr h="300033">
                <a:tc>
                  <a:txBody>
                    <a:bodyPr/>
                    <a:lstStyle/>
                    <a:p>
                      <a:r>
                        <a:rPr lang="cs-CZ" sz="1400" dirty="0" smtClean="0"/>
                        <a:t>C</a:t>
                      </a:r>
                      <a:endParaRPr lang="cs-CZ" sz="1400" dirty="0"/>
                    </a:p>
                  </a:txBody>
                  <a:tcPr/>
                </a:tc>
                <a:tc>
                  <a:txBody>
                    <a:bodyPr/>
                    <a:lstStyle/>
                    <a:p>
                      <a:r>
                        <a:rPr lang="en-US" sz="1400" i="0" dirty="0" smtClean="0"/>
                        <a:t>1</a:t>
                      </a:r>
                      <a:r>
                        <a:rPr lang="en-US" sz="1400" i="0" baseline="0" dirty="0" smtClean="0"/>
                        <a:t> 0</a:t>
                      </a:r>
                      <a:endParaRPr lang="cs-CZ" sz="1400" i="0" dirty="0"/>
                    </a:p>
                  </a:txBody>
                  <a:tcPr/>
                </a:tc>
              </a:tr>
              <a:tr h="300033">
                <a:tc>
                  <a:txBody>
                    <a:bodyPr/>
                    <a:lstStyle/>
                    <a:p>
                      <a:r>
                        <a:rPr lang="cs-CZ" sz="1400" dirty="0" smtClean="0"/>
                        <a:t>D</a:t>
                      </a:r>
                      <a:endParaRPr lang="cs-CZ" sz="1400" dirty="0"/>
                    </a:p>
                  </a:txBody>
                  <a:tcPr/>
                </a:tc>
                <a:tc>
                  <a:txBody>
                    <a:bodyPr/>
                    <a:lstStyle/>
                    <a:p>
                      <a:r>
                        <a:rPr lang="en-US" sz="1400" i="0" dirty="0" smtClean="0"/>
                        <a:t>1</a:t>
                      </a:r>
                      <a:r>
                        <a:rPr lang="en-US" sz="1400" i="0" baseline="0" dirty="0" smtClean="0"/>
                        <a:t> 1</a:t>
                      </a:r>
                      <a:endParaRPr lang="cs-CZ" sz="1400" i="0" dirty="0"/>
                    </a:p>
                  </a:txBody>
                  <a:tcPr/>
                </a:tc>
              </a:tr>
            </a:tbl>
          </a:graphicData>
        </a:graphic>
      </p:graphicFrame>
    </p:spTree>
    <p:extLst>
      <p:ext uri="{BB962C8B-B14F-4D97-AF65-F5344CB8AC3E}">
        <p14:creationId xmlns:p14="http://schemas.microsoft.com/office/powerpoint/2010/main" val="29954658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r>
              <a:rPr lang="en-US" dirty="0" smtClean="0"/>
              <a:t>2 Threads Executing. Expected Output?</a:t>
            </a:r>
            <a:endParaRPr lang="cs-CZ" dirty="0" smtClean="0"/>
          </a:p>
        </p:txBody>
      </p:sp>
      <p:sp>
        <p:nvSpPr>
          <p:cNvPr id="10243" name="Rectangle 3"/>
          <p:cNvSpPr>
            <a:spLocks noGrp="1" noChangeArrowheads="1"/>
          </p:cNvSpPr>
          <p:nvPr>
            <p:ph type="body" idx="4294967295"/>
          </p:nvPr>
        </p:nvSpPr>
        <p:spPr>
          <a:xfrm>
            <a:off x="457200" y="1196752"/>
            <a:ext cx="8686800" cy="4910137"/>
          </a:xfrm>
          <a:prstGeom prst="rect">
            <a:avLst/>
          </a:prstGeom>
        </p:spPr>
        <p:txBody>
          <a:bodyPr>
            <a:normAutofit/>
          </a:bodyPr>
          <a:lstStyle/>
          <a:p>
            <a:pPr>
              <a:lnSpc>
                <a:spcPct val="90000"/>
              </a:lnSpc>
              <a:buFont typeface="Wingdings" pitchFamily="2" charset="2"/>
              <a:buNone/>
            </a:pPr>
            <a:r>
              <a:rPr lang="en-US" sz="1200" noProof="1" smtClean="0">
                <a:latin typeface="Courier New" pitchFamily="49" charset="0"/>
              </a:rPr>
              <a:t>int a = 0;</a:t>
            </a:r>
          </a:p>
          <a:p>
            <a:pPr>
              <a:lnSpc>
                <a:spcPct val="90000"/>
              </a:lnSpc>
              <a:buFont typeface="Wingdings" pitchFamily="2" charset="2"/>
              <a:buNone/>
            </a:pPr>
            <a:r>
              <a:rPr lang="en-US" sz="1200" noProof="1" smtClean="0">
                <a:latin typeface="Courier New" pitchFamily="49" charset="0"/>
              </a:rPr>
              <a:t>int b = 0;</a:t>
            </a:r>
          </a:p>
          <a:p>
            <a:pPr>
              <a:lnSpc>
                <a:spcPct val="90000"/>
              </a:lnSpc>
              <a:buFont typeface="Wingdings" pitchFamily="2" charset="2"/>
              <a:buNone/>
            </a:pPr>
            <a:endParaRPr lang="en-US" sz="1200" noProof="1">
              <a:latin typeface="Courier New" pitchFamily="49" charset="0"/>
            </a:endParaRPr>
          </a:p>
          <a:p>
            <a:pPr>
              <a:lnSpc>
                <a:spcPct val="90000"/>
              </a:lnSpc>
              <a:buFont typeface="Wingdings" pitchFamily="2" charset="2"/>
              <a:buNone/>
            </a:pPr>
            <a:r>
              <a:rPr lang="en-US" sz="1200" noProof="1" smtClean="0">
                <a:latin typeface="Courier New" pitchFamily="49" charset="0"/>
              </a:rPr>
              <a:t>void t1() {</a:t>
            </a:r>
          </a:p>
          <a:p>
            <a:pPr>
              <a:lnSpc>
                <a:spcPct val="90000"/>
              </a:lnSpc>
              <a:buFont typeface="Wingdings" pitchFamily="2" charset="2"/>
              <a:buNone/>
            </a:pPr>
            <a:r>
              <a:rPr lang="en-US" sz="1200" noProof="1" smtClean="0">
                <a:latin typeface="Courier New" pitchFamily="49" charset="0"/>
              </a:rPr>
              <a:t>	a = 1;</a:t>
            </a:r>
          </a:p>
          <a:p>
            <a:pPr>
              <a:lnSpc>
                <a:spcPct val="90000"/>
              </a:lnSpc>
              <a:buFont typeface="Wingdings" pitchFamily="2" charset="2"/>
              <a:buNone/>
            </a:pPr>
            <a:r>
              <a:rPr lang="en-US" sz="1200" noProof="1" smtClean="0">
                <a:latin typeface="Courier New" pitchFamily="49" charset="0"/>
              </a:rPr>
              <a:t>	Console.Write(b);</a:t>
            </a:r>
            <a:endParaRPr lang="en-US" sz="1200" noProof="1">
              <a:latin typeface="Courier New" pitchFamily="49" charset="0"/>
            </a:endParaRPr>
          </a:p>
          <a:p>
            <a:pPr>
              <a:lnSpc>
                <a:spcPct val="90000"/>
              </a:lnSpc>
              <a:buFont typeface="Wingdings" pitchFamily="2" charset="2"/>
              <a:buNone/>
            </a:pPr>
            <a:r>
              <a:rPr lang="en-US" sz="1200" noProof="1" smtClean="0">
                <a:latin typeface="Courier New" pitchFamily="49" charset="0"/>
              </a:rPr>
              <a:t>}</a:t>
            </a:r>
            <a:endParaRPr lang="en-US" sz="1200" dirty="0" smtClean="0">
              <a:latin typeface="Courier New" pitchFamily="49" charset="0"/>
            </a:endParaRPr>
          </a:p>
          <a:p>
            <a:pPr>
              <a:lnSpc>
                <a:spcPct val="90000"/>
              </a:lnSpc>
              <a:buFont typeface="Wingdings" pitchFamily="2" charset="2"/>
              <a:buNone/>
            </a:pPr>
            <a:endParaRPr lang="en-US" sz="1200" dirty="0" smtClean="0">
              <a:latin typeface="Courier New" pitchFamily="49" charset="0"/>
            </a:endParaRPr>
          </a:p>
          <a:p>
            <a:pPr>
              <a:lnSpc>
                <a:spcPct val="90000"/>
              </a:lnSpc>
              <a:buFont typeface="Wingdings" pitchFamily="2" charset="2"/>
              <a:buNone/>
            </a:pPr>
            <a:r>
              <a:rPr lang="en-US" sz="1200" dirty="0" smtClean="0">
                <a:latin typeface="Courier New" pitchFamily="49" charset="0"/>
              </a:rPr>
              <a:t>void t2() {</a:t>
            </a:r>
          </a:p>
          <a:p>
            <a:pPr>
              <a:lnSpc>
                <a:spcPct val="90000"/>
              </a:lnSpc>
              <a:buFont typeface="Wingdings" pitchFamily="2" charset="2"/>
              <a:buNone/>
            </a:pPr>
            <a:r>
              <a:rPr lang="en-US" sz="1200" dirty="0" smtClean="0">
                <a:latin typeface="Courier New" pitchFamily="49" charset="0"/>
              </a:rPr>
              <a:t>	b = 1;</a:t>
            </a:r>
          </a:p>
          <a:p>
            <a:pPr>
              <a:lnSpc>
                <a:spcPct val="90000"/>
              </a:lnSpc>
              <a:buFont typeface="Wingdings" pitchFamily="2" charset="2"/>
              <a:buNone/>
            </a:pPr>
            <a:r>
              <a:rPr lang="en-US" sz="1200" dirty="0" smtClean="0">
                <a:latin typeface="Courier New" pitchFamily="49" charset="0"/>
              </a:rPr>
              <a:t>	</a:t>
            </a:r>
            <a:r>
              <a:rPr lang="en-US" sz="1200" dirty="0" err="1" smtClean="0">
                <a:latin typeface="Courier New" pitchFamily="49" charset="0"/>
              </a:rPr>
              <a:t>Console.Write</a:t>
            </a:r>
            <a:r>
              <a:rPr lang="en-US" sz="1200" dirty="0" smtClean="0">
                <a:latin typeface="Courier New" pitchFamily="49" charset="0"/>
              </a:rPr>
              <a:t>(a);</a:t>
            </a:r>
          </a:p>
          <a:p>
            <a:pPr>
              <a:lnSpc>
                <a:spcPct val="90000"/>
              </a:lnSpc>
              <a:buFont typeface="Wingdings" pitchFamily="2" charset="2"/>
              <a:buNone/>
            </a:pPr>
            <a:r>
              <a:rPr lang="en-US" sz="1200" dirty="0" smtClean="0">
                <a:latin typeface="Courier New" pitchFamily="49" charset="0"/>
              </a:rPr>
              <a:t>}</a:t>
            </a:r>
          </a:p>
          <a:p>
            <a:pPr>
              <a:lnSpc>
                <a:spcPct val="90000"/>
              </a:lnSpc>
              <a:buFont typeface="Wingdings" pitchFamily="2" charset="2"/>
              <a:buNone/>
            </a:pPr>
            <a:endParaRPr lang="en-US" sz="1200" dirty="0">
              <a:latin typeface="Courier New" pitchFamily="49" charset="0"/>
            </a:endParaRPr>
          </a:p>
          <a:p>
            <a:pPr>
              <a:lnSpc>
                <a:spcPct val="90000"/>
              </a:lnSpc>
              <a:buFont typeface="Wingdings" pitchFamily="2" charset="2"/>
              <a:buNone/>
            </a:pPr>
            <a:endParaRPr lang="en-US" sz="1200" dirty="0" smtClean="0">
              <a:latin typeface="Courier New" pitchFamily="49" charset="0"/>
            </a:endParaRPr>
          </a:p>
        </p:txBody>
      </p:sp>
      <p:graphicFrame>
        <p:nvGraphicFramePr>
          <p:cNvPr id="5" name="Tabulka 4"/>
          <p:cNvGraphicFramePr>
            <a:graphicFrameLocks noGrp="1"/>
          </p:cNvGraphicFramePr>
          <p:nvPr>
            <p:extLst>
              <p:ext uri="{D42A27DB-BD31-4B8C-83A1-F6EECF244321}">
                <p14:modId xmlns:p14="http://schemas.microsoft.com/office/powerpoint/2010/main" val="1538937123"/>
              </p:ext>
            </p:extLst>
          </p:nvPr>
        </p:nvGraphicFramePr>
        <p:xfrm>
          <a:off x="539552" y="4365104"/>
          <a:ext cx="6912768" cy="1524000"/>
        </p:xfrm>
        <a:graphic>
          <a:graphicData uri="http://schemas.openxmlformats.org/drawingml/2006/table">
            <a:tbl>
              <a:tblPr firstRow="1" bandRow="1">
                <a:tableStyleId>{5C22544A-7EE6-4342-B048-85BDC9FD1C3A}</a:tableStyleId>
              </a:tblPr>
              <a:tblGrid>
                <a:gridCol w="720080"/>
                <a:gridCol w="6192688"/>
              </a:tblGrid>
              <a:tr h="300033">
                <a:tc>
                  <a:txBody>
                    <a:bodyPr/>
                    <a:lstStyle/>
                    <a:p>
                      <a:r>
                        <a:rPr lang="cs-CZ" sz="1400" dirty="0" err="1" smtClean="0"/>
                        <a:t>Option</a:t>
                      </a:r>
                      <a:endParaRPr lang="cs-CZ" sz="1400" dirty="0"/>
                    </a:p>
                  </a:txBody>
                  <a:tcPr/>
                </a:tc>
                <a:tc>
                  <a:txBody>
                    <a:bodyPr/>
                    <a:lstStyle/>
                    <a:p>
                      <a:r>
                        <a:rPr lang="cs-CZ" sz="1400" dirty="0" err="1" smtClean="0"/>
                        <a:t>Result</a:t>
                      </a:r>
                      <a:endParaRPr lang="cs-CZ" sz="1400" dirty="0"/>
                    </a:p>
                  </a:txBody>
                  <a:tcPr/>
                </a:tc>
              </a:tr>
              <a:tr h="300033">
                <a:tc>
                  <a:txBody>
                    <a:bodyPr/>
                    <a:lstStyle/>
                    <a:p>
                      <a:r>
                        <a:rPr lang="cs-CZ" sz="1400" dirty="0" smtClean="0"/>
                        <a:t>A</a:t>
                      </a:r>
                      <a:endParaRPr lang="cs-CZ" sz="1400" dirty="0"/>
                    </a:p>
                  </a:txBody>
                  <a:tcPr/>
                </a:tc>
                <a:tc>
                  <a:txBody>
                    <a:bodyPr/>
                    <a:lstStyle/>
                    <a:p>
                      <a:r>
                        <a:rPr lang="en-US" sz="1400" i="0" dirty="0" smtClean="0"/>
                        <a:t>0 0</a:t>
                      </a:r>
                      <a:endParaRPr lang="cs-CZ" sz="1400" i="0" dirty="0"/>
                    </a:p>
                  </a:txBody>
                  <a:tcPr/>
                </a:tc>
              </a:tr>
              <a:tr h="300033">
                <a:tc>
                  <a:txBody>
                    <a:bodyPr/>
                    <a:lstStyle/>
                    <a:p>
                      <a:r>
                        <a:rPr lang="cs-CZ" sz="1400" dirty="0" smtClean="0"/>
                        <a:t>B</a:t>
                      </a:r>
                      <a:endParaRPr lang="cs-CZ" sz="1400" dirty="0"/>
                    </a:p>
                  </a:txBody>
                  <a:tcPr>
                    <a:solidFill>
                      <a:srgbClr val="92D050"/>
                    </a:solidFill>
                  </a:tcPr>
                </a:tc>
                <a:tc>
                  <a:txBody>
                    <a:bodyPr/>
                    <a:lstStyle/>
                    <a:p>
                      <a:r>
                        <a:rPr lang="en-US" sz="1400" i="0" dirty="0" smtClean="0"/>
                        <a:t>0</a:t>
                      </a:r>
                      <a:r>
                        <a:rPr lang="en-US" sz="1400" i="0" baseline="0" dirty="0" smtClean="0"/>
                        <a:t> 1</a:t>
                      </a:r>
                      <a:endParaRPr lang="cs-CZ" sz="1400" i="0" dirty="0"/>
                    </a:p>
                  </a:txBody>
                  <a:tcPr>
                    <a:solidFill>
                      <a:srgbClr val="92D050"/>
                    </a:solidFill>
                  </a:tcPr>
                </a:tc>
              </a:tr>
              <a:tr h="300033">
                <a:tc>
                  <a:txBody>
                    <a:bodyPr/>
                    <a:lstStyle/>
                    <a:p>
                      <a:r>
                        <a:rPr lang="cs-CZ" sz="1400" dirty="0" smtClean="0"/>
                        <a:t>C</a:t>
                      </a:r>
                      <a:endParaRPr lang="cs-CZ" sz="1400" dirty="0"/>
                    </a:p>
                  </a:txBody>
                  <a:tcPr/>
                </a:tc>
                <a:tc>
                  <a:txBody>
                    <a:bodyPr/>
                    <a:lstStyle/>
                    <a:p>
                      <a:r>
                        <a:rPr lang="en-US" sz="1400" i="0" dirty="0" smtClean="0"/>
                        <a:t>1</a:t>
                      </a:r>
                      <a:r>
                        <a:rPr lang="en-US" sz="1400" i="0" baseline="0" dirty="0" smtClean="0"/>
                        <a:t> 0</a:t>
                      </a:r>
                      <a:endParaRPr lang="cs-CZ" sz="1400" i="0" dirty="0"/>
                    </a:p>
                  </a:txBody>
                  <a:tcPr/>
                </a:tc>
              </a:tr>
              <a:tr h="300033">
                <a:tc>
                  <a:txBody>
                    <a:bodyPr/>
                    <a:lstStyle/>
                    <a:p>
                      <a:r>
                        <a:rPr lang="cs-CZ" sz="1400" dirty="0" smtClean="0"/>
                        <a:t>D</a:t>
                      </a:r>
                      <a:endParaRPr lang="cs-CZ" sz="1400" dirty="0"/>
                    </a:p>
                  </a:txBody>
                  <a:tcPr>
                    <a:solidFill>
                      <a:srgbClr val="92D05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i="0" dirty="0" smtClean="0"/>
                        <a:t>1</a:t>
                      </a:r>
                      <a:r>
                        <a:rPr lang="en-US" sz="1400" i="0" baseline="0" dirty="0" smtClean="0"/>
                        <a:t> 1 (when running simultaneously)</a:t>
                      </a:r>
                      <a:endParaRPr lang="cs-CZ" sz="1400" i="0" dirty="0" smtClean="0"/>
                    </a:p>
                  </a:txBody>
                  <a:tcPr>
                    <a:solidFill>
                      <a:srgbClr val="92D050"/>
                    </a:solidFill>
                  </a:tcPr>
                </a:tc>
              </a:tr>
            </a:tbl>
          </a:graphicData>
        </a:graphic>
      </p:graphicFrame>
    </p:spTree>
    <p:extLst>
      <p:ext uri="{BB962C8B-B14F-4D97-AF65-F5344CB8AC3E}">
        <p14:creationId xmlns:p14="http://schemas.microsoft.com/office/powerpoint/2010/main" val="39269352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r>
              <a:rPr lang="en-US" dirty="0" smtClean="0"/>
              <a:t>2 Threads Executing. Expected Output?</a:t>
            </a:r>
            <a:endParaRPr lang="cs-CZ" dirty="0" smtClean="0"/>
          </a:p>
        </p:txBody>
      </p:sp>
      <p:sp>
        <p:nvSpPr>
          <p:cNvPr id="10243" name="Rectangle 3"/>
          <p:cNvSpPr>
            <a:spLocks noGrp="1" noChangeArrowheads="1"/>
          </p:cNvSpPr>
          <p:nvPr>
            <p:ph type="body" idx="4294967295"/>
          </p:nvPr>
        </p:nvSpPr>
        <p:spPr>
          <a:xfrm>
            <a:off x="457200" y="1196752"/>
            <a:ext cx="8686800" cy="4910137"/>
          </a:xfrm>
          <a:prstGeom prst="rect">
            <a:avLst/>
          </a:prstGeom>
        </p:spPr>
        <p:txBody>
          <a:bodyPr>
            <a:normAutofit/>
          </a:bodyPr>
          <a:lstStyle/>
          <a:p>
            <a:pPr>
              <a:lnSpc>
                <a:spcPct val="90000"/>
              </a:lnSpc>
              <a:buFont typeface="Wingdings" pitchFamily="2" charset="2"/>
              <a:buNone/>
            </a:pPr>
            <a:r>
              <a:rPr lang="en-US" sz="1200" noProof="1" smtClean="0">
                <a:latin typeface="Courier New" pitchFamily="49" charset="0"/>
              </a:rPr>
              <a:t>int a = 0;</a:t>
            </a:r>
          </a:p>
          <a:p>
            <a:pPr>
              <a:lnSpc>
                <a:spcPct val="90000"/>
              </a:lnSpc>
              <a:buFont typeface="Wingdings" pitchFamily="2" charset="2"/>
              <a:buNone/>
            </a:pPr>
            <a:r>
              <a:rPr lang="en-US" sz="1200" noProof="1" smtClean="0">
                <a:latin typeface="Courier New" pitchFamily="49" charset="0"/>
              </a:rPr>
              <a:t>int b = 0;</a:t>
            </a:r>
          </a:p>
          <a:p>
            <a:pPr>
              <a:lnSpc>
                <a:spcPct val="90000"/>
              </a:lnSpc>
              <a:buFont typeface="Wingdings" pitchFamily="2" charset="2"/>
              <a:buNone/>
            </a:pPr>
            <a:endParaRPr lang="en-US" sz="1200" noProof="1">
              <a:latin typeface="Courier New" pitchFamily="49" charset="0"/>
            </a:endParaRPr>
          </a:p>
          <a:p>
            <a:pPr>
              <a:lnSpc>
                <a:spcPct val="90000"/>
              </a:lnSpc>
              <a:buFont typeface="Wingdings" pitchFamily="2" charset="2"/>
              <a:buNone/>
            </a:pPr>
            <a:r>
              <a:rPr lang="en-US" sz="1200" noProof="1" smtClean="0">
                <a:latin typeface="Courier New" pitchFamily="49" charset="0"/>
              </a:rPr>
              <a:t>void t1() {</a:t>
            </a:r>
          </a:p>
          <a:p>
            <a:pPr>
              <a:lnSpc>
                <a:spcPct val="90000"/>
              </a:lnSpc>
              <a:buFont typeface="Wingdings" pitchFamily="2" charset="2"/>
              <a:buNone/>
            </a:pPr>
            <a:r>
              <a:rPr lang="en-US" sz="1200" noProof="1" smtClean="0">
                <a:latin typeface="Courier New" pitchFamily="49" charset="0"/>
              </a:rPr>
              <a:t>	a = 1;</a:t>
            </a:r>
          </a:p>
          <a:p>
            <a:pPr>
              <a:lnSpc>
                <a:spcPct val="90000"/>
              </a:lnSpc>
              <a:buFont typeface="Wingdings" pitchFamily="2" charset="2"/>
              <a:buNone/>
            </a:pPr>
            <a:r>
              <a:rPr lang="en-US" sz="1200" noProof="1" smtClean="0">
                <a:latin typeface="Courier New" pitchFamily="49" charset="0"/>
              </a:rPr>
              <a:t>	Console.Write(b);</a:t>
            </a:r>
            <a:endParaRPr lang="en-US" sz="1200" noProof="1">
              <a:latin typeface="Courier New" pitchFamily="49" charset="0"/>
            </a:endParaRPr>
          </a:p>
          <a:p>
            <a:pPr>
              <a:lnSpc>
                <a:spcPct val="90000"/>
              </a:lnSpc>
              <a:buFont typeface="Wingdings" pitchFamily="2" charset="2"/>
              <a:buNone/>
            </a:pPr>
            <a:r>
              <a:rPr lang="en-US" sz="1200" noProof="1" smtClean="0">
                <a:latin typeface="Courier New" pitchFamily="49" charset="0"/>
              </a:rPr>
              <a:t>}</a:t>
            </a:r>
            <a:endParaRPr lang="en-US" sz="1200" dirty="0" smtClean="0">
              <a:latin typeface="Courier New" pitchFamily="49" charset="0"/>
            </a:endParaRPr>
          </a:p>
          <a:p>
            <a:pPr>
              <a:lnSpc>
                <a:spcPct val="90000"/>
              </a:lnSpc>
              <a:buFont typeface="Wingdings" pitchFamily="2" charset="2"/>
              <a:buNone/>
            </a:pPr>
            <a:endParaRPr lang="en-US" sz="1200" dirty="0" smtClean="0">
              <a:latin typeface="Courier New" pitchFamily="49" charset="0"/>
            </a:endParaRPr>
          </a:p>
          <a:p>
            <a:pPr>
              <a:lnSpc>
                <a:spcPct val="90000"/>
              </a:lnSpc>
              <a:buFont typeface="Wingdings" pitchFamily="2" charset="2"/>
              <a:buNone/>
            </a:pPr>
            <a:r>
              <a:rPr lang="en-US" sz="1200" dirty="0" smtClean="0">
                <a:latin typeface="Courier New" pitchFamily="49" charset="0"/>
              </a:rPr>
              <a:t>void t2() {</a:t>
            </a:r>
          </a:p>
          <a:p>
            <a:pPr>
              <a:lnSpc>
                <a:spcPct val="90000"/>
              </a:lnSpc>
              <a:buFont typeface="Wingdings" pitchFamily="2" charset="2"/>
              <a:buNone/>
            </a:pPr>
            <a:r>
              <a:rPr lang="en-US" sz="1200" dirty="0" smtClean="0">
                <a:latin typeface="Courier New" pitchFamily="49" charset="0"/>
              </a:rPr>
              <a:t>	b = 1;</a:t>
            </a:r>
          </a:p>
          <a:p>
            <a:pPr>
              <a:lnSpc>
                <a:spcPct val="90000"/>
              </a:lnSpc>
              <a:buFont typeface="Wingdings" pitchFamily="2" charset="2"/>
              <a:buNone/>
            </a:pPr>
            <a:r>
              <a:rPr lang="en-US" sz="1200" dirty="0" smtClean="0">
                <a:latin typeface="Courier New" pitchFamily="49" charset="0"/>
              </a:rPr>
              <a:t>	</a:t>
            </a:r>
            <a:r>
              <a:rPr lang="en-US" sz="1200" dirty="0" err="1" smtClean="0">
                <a:latin typeface="Courier New" pitchFamily="49" charset="0"/>
              </a:rPr>
              <a:t>Console.Write</a:t>
            </a:r>
            <a:r>
              <a:rPr lang="en-US" sz="1200" dirty="0" smtClean="0">
                <a:latin typeface="Courier New" pitchFamily="49" charset="0"/>
              </a:rPr>
              <a:t>(a);</a:t>
            </a:r>
          </a:p>
          <a:p>
            <a:pPr>
              <a:lnSpc>
                <a:spcPct val="90000"/>
              </a:lnSpc>
              <a:buFont typeface="Wingdings" pitchFamily="2" charset="2"/>
              <a:buNone/>
            </a:pPr>
            <a:r>
              <a:rPr lang="en-US" sz="1200" dirty="0" smtClean="0">
                <a:latin typeface="Courier New" pitchFamily="49" charset="0"/>
              </a:rPr>
              <a:t>}</a:t>
            </a:r>
          </a:p>
          <a:p>
            <a:pPr>
              <a:lnSpc>
                <a:spcPct val="90000"/>
              </a:lnSpc>
              <a:buFont typeface="Wingdings" pitchFamily="2" charset="2"/>
              <a:buNone/>
            </a:pPr>
            <a:endParaRPr lang="en-US" sz="1200" dirty="0">
              <a:latin typeface="Courier New" pitchFamily="49" charset="0"/>
            </a:endParaRPr>
          </a:p>
          <a:p>
            <a:pPr>
              <a:lnSpc>
                <a:spcPct val="90000"/>
              </a:lnSpc>
              <a:buFont typeface="Wingdings" pitchFamily="2" charset="2"/>
              <a:buNone/>
            </a:pPr>
            <a:endParaRPr lang="en-US" sz="1200" dirty="0" smtClean="0">
              <a:latin typeface="Courier New" pitchFamily="49" charset="0"/>
            </a:endParaRPr>
          </a:p>
        </p:txBody>
      </p:sp>
      <p:graphicFrame>
        <p:nvGraphicFramePr>
          <p:cNvPr id="5" name="Tabulka 4"/>
          <p:cNvGraphicFramePr>
            <a:graphicFrameLocks noGrp="1"/>
          </p:cNvGraphicFramePr>
          <p:nvPr>
            <p:extLst>
              <p:ext uri="{D42A27DB-BD31-4B8C-83A1-F6EECF244321}">
                <p14:modId xmlns:p14="http://schemas.microsoft.com/office/powerpoint/2010/main" val="2194798987"/>
              </p:ext>
            </p:extLst>
          </p:nvPr>
        </p:nvGraphicFramePr>
        <p:xfrm>
          <a:off x="539552" y="4365104"/>
          <a:ext cx="6912768" cy="1524000"/>
        </p:xfrm>
        <a:graphic>
          <a:graphicData uri="http://schemas.openxmlformats.org/drawingml/2006/table">
            <a:tbl>
              <a:tblPr firstRow="1" bandRow="1">
                <a:tableStyleId>{5C22544A-7EE6-4342-B048-85BDC9FD1C3A}</a:tableStyleId>
              </a:tblPr>
              <a:tblGrid>
                <a:gridCol w="720080"/>
                <a:gridCol w="6192688"/>
              </a:tblGrid>
              <a:tr h="300033">
                <a:tc>
                  <a:txBody>
                    <a:bodyPr/>
                    <a:lstStyle/>
                    <a:p>
                      <a:r>
                        <a:rPr lang="cs-CZ" sz="1400" dirty="0" err="1" smtClean="0"/>
                        <a:t>Option</a:t>
                      </a:r>
                      <a:endParaRPr lang="cs-CZ" sz="1400" dirty="0"/>
                    </a:p>
                  </a:txBody>
                  <a:tcPr/>
                </a:tc>
                <a:tc>
                  <a:txBody>
                    <a:bodyPr/>
                    <a:lstStyle/>
                    <a:p>
                      <a:r>
                        <a:rPr lang="cs-CZ" sz="1400" dirty="0" err="1" smtClean="0"/>
                        <a:t>Result</a:t>
                      </a:r>
                      <a:endParaRPr lang="cs-CZ" sz="1400" dirty="0"/>
                    </a:p>
                  </a:txBody>
                  <a:tcPr/>
                </a:tc>
              </a:tr>
              <a:tr h="300033">
                <a:tc>
                  <a:txBody>
                    <a:bodyPr/>
                    <a:lstStyle/>
                    <a:p>
                      <a:r>
                        <a:rPr lang="cs-CZ" sz="1400" dirty="0" smtClean="0"/>
                        <a:t>A</a:t>
                      </a:r>
                      <a:endParaRPr lang="cs-CZ" sz="1400" dirty="0"/>
                    </a:p>
                  </a:txBody>
                  <a:tcPr/>
                </a:tc>
                <a:tc>
                  <a:txBody>
                    <a:bodyPr/>
                    <a:lstStyle/>
                    <a:p>
                      <a:r>
                        <a:rPr lang="en-US" sz="1400" i="0" dirty="0" smtClean="0"/>
                        <a:t>0 0</a:t>
                      </a:r>
                      <a:endParaRPr lang="cs-CZ" sz="1400" i="0" dirty="0"/>
                    </a:p>
                  </a:txBody>
                  <a:tcPr/>
                </a:tc>
              </a:tr>
              <a:tr h="300033">
                <a:tc>
                  <a:txBody>
                    <a:bodyPr/>
                    <a:lstStyle/>
                    <a:p>
                      <a:r>
                        <a:rPr lang="cs-CZ" sz="1400" dirty="0" smtClean="0"/>
                        <a:t>B</a:t>
                      </a:r>
                      <a:endParaRPr lang="cs-CZ" sz="1400" dirty="0"/>
                    </a:p>
                  </a:txBody>
                  <a:tcPr>
                    <a:solidFill>
                      <a:srgbClr val="92D050"/>
                    </a:solidFill>
                  </a:tcPr>
                </a:tc>
                <a:tc>
                  <a:txBody>
                    <a:bodyPr/>
                    <a:lstStyle/>
                    <a:p>
                      <a:r>
                        <a:rPr lang="en-US" sz="1400" i="0" dirty="0" smtClean="0"/>
                        <a:t>0</a:t>
                      </a:r>
                      <a:r>
                        <a:rPr lang="en-US" sz="1400" i="0" baseline="0" dirty="0" smtClean="0"/>
                        <a:t> 1</a:t>
                      </a:r>
                      <a:endParaRPr lang="cs-CZ" sz="1400" i="0" dirty="0"/>
                    </a:p>
                  </a:txBody>
                  <a:tcPr>
                    <a:solidFill>
                      <a:srgbClr val="92D050"/>
                    </a:solidFill>
                  </a:tcPr>
                </a:tc>
              </a:tr>
              <a:tr h="300033">
                <a:tc>
                  <a:txBody>
                    <a:bodyPr/>
                    <a:lstStyle/>
                    <a:p>
                      <a:r>
                        <a:rPr lang="cs-CZ" sz="1400" dirty="0" smtClean="0"/>
                        <a:t>C</a:t>
                      </a:r>
                      <a:endParaRPr lang="cs-CZ" sz="1400" dirty="0"/>
                    </a:p>
                  </a:txBody>
                  <a:tcPr>
                    <a:solidFill>
                      <a:srgbClr val="FFC000"/>
                    </a:solidFill>
                  </a:tcPr>
                </a:tc>
                <a:tc>
                  <a:txBody>
                    <a:bodyPr/>
                    <a:lstStyle/>
                    <a:p>
                      <a:r>
                        <a:rPr lang="en-US" sz="1400" i="0" dirty="0" smtClean="0"/>
                        <a:t>1</a:t>
                      </a:r>
                      <a:r>
                        <a:rPr lang="en-US" sz="1400" i="0" baseline="0" dirty="0" smtClean="0"/>
                        <a:t> 0 (due to preemption)</a:t>
                      </a:r>
                      <a:endParaRPr lang="cs-CZ" sz="1400" i="0" dirty="0"/>
                    </a:p>
                  </a:txBody>
                  <a:tcPr>
                    <a:solidFill>
                      <a:srgbClr val="FFC000"/>
                    </a:solidFill>
                  </a:tcPr>
                </a:tc>
              </a:tr>
              <a:tr h="300033">
                <a:tc>
                  <a:txBody>
                    <a:bodyPr/>
                    <a:lstStyle/>
                    <a:p>
                      <a:r>
                        <a:rPr lang="cs-CZ" sz="1400" dirty="0" smtClean="0"/>
                        <a:t>D</a:t>
                      </a:r>
                      <a:endParaRPr lang="cs-CZ" sz="1400" dirty="0"/>
                    </a:p>
                  </a:txBody>
                  <a:tcPr>
                    <a:solidFill>
                      <a:srgbClr val="92D05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i="0" dirty="0" smtClean="0"/>
                        <a:t>1</a:t>
                      </a:r>
                      <a:r>
                        <a:rPr lang="en-US" sz="1400" i="0" baseline="0" dirty="0" smtClean="0"/>
                        <a:t> 1 (when running simultaneously)</a:t>
                      </a:r>
                      <a:endParaRPr lang="cs-CZ" sz="1400" i="0" dirty="0" smtClean="0"/>
                    </a:p>
                  </a:txBody>
                  <a:tcPr>
                    <a:solidFill>
                      <a:srgbClr val="92D050"/>
                    </a:solidFill>
                  </a:tcPr>
                </a:tc>
              </a:tr>
            </a:tbl>
          </a:graphicData>
        </a:graphic>
      </p:graphicFrame>
    </p:spTree>
    <p:extLst>
      <p:ext uri="{BB962C8B-B14F-4D97-AF65-F5344CB8AC3E}">
        <p14:creationId xmlns:p14="http://schemas.microsoft.com/office/powerpoint/2010/main" val="37037275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r>
              <a:rPr lang="en-US" dirty="0" smtClean="0"/>
              <a:t>2 Threads Executing. Expected Output?</a:t>
            </a:r>
            <a:endParaRPr lang="cs-CZ" dirty="0" smtClean="0"/>
          </a:p>
        </p:txBody>
      </p:sp>
      <p:sp>
        <p:nvSpPr>
          <p:cNvPr id="10243" name="Rectangle 3"/>
          <p:cNvSpPr>
            <a:spLocks noGrp="1" noChangeArrowheads="1"/>
          </p:cNvSpPr>
          <p:nvPr>
            <p:ph type="body" idx="4294967295"/>
          </p:nvPr>
        </p:nvSpPr>
        <p:spPr>
          <a:xfrm>
            <a:off x="457200" y="1196752"/>
            <a:ext cx="8686800" cy="4910137"/>
          </a:xfrm>
          <a:prstGeom prst="rect">
            <a:avLst/>
          </a:prstGeom>
        </p:spPr>
        <p:txBody>
          <a:bodyPr>
            <a:normAutofit/>
          </a:bodyPr>
          <a:lstStyle/>
          <a:p>
            <a:pPr>
              <a:lnSpc>
                <a:spcPct val="90000"/>
              </a:lnSpc>
              <a:buFont typeface="Wingdings" pitchFamily="2" charset="2"/>
              <a:buNone/>
            </a:pPr>
            <a:r>
              <a:rPr lang="en-US" sz="1200" noProof="1" smtClean="0">
                <a:latin typeface="Courier New" pitchFamily="49" charset="0"/>
              </a:rPr>
              <a:t>int a = 0;</a:t>
            </a:r>
          </a:p>
          <a:p>
            <a:pPr>
              <a:lnSpc>
                <a:spcPct val="90000"/>
              </a:lnSpc>
              <a:buFont typeface="Wingdings" pitchFamily="2" charset="2"/>
              <a:buNone/>
            </a:pPr>
            <a:r>
              <a:rPr lang="en-US" sz="1200" noProof="1" smtClean="0">
                <a:latin typeface="Courier New" pitchFamily="49" charset="0"/>
              </a:rPr>
              <a:t>int b = 0;</a:t>
            </a:r>
          </a:p>
          <a:p>
            <a:pPr>
              <a:lnSpc>
                <a:spcPct val="90000"/>
              </a:lnSpc>
              <a:buFont typeface="Wingdings" pitchFamily="2" charset="2"/>
              <a:buNone/>
            </a:pPr>
            <a:endParaRPr lang="en-US" sz="1200" noProof="1">
              <a:latin typeface="Courier New" pitchFamily="49" charset="0"/>
            </a:endParaRPr>
          </a:p>
          <a:p>
            <a:pPr>
              <a:lnSpc>
                <a:spcPct val="90000"/>
              </a:lnSpc>
              <a:buFont typeface="Wingdings" pitchFamily="2" charset="2"/>
              <a:buNone/>
            </a:pPr>
            <a:r>
              <a:rPr lang="en-US" sz="1200" noProof="1" smtClean="0">
                <a:latin typeface="Courier New" pitchFamily="49" charset="0"/>
              </a:rPr>
              <a:t>void t1() {</a:t>
            </a:r>
          </a:p>
          <a:p>
            <a:pPr>
              <a:lnSpc>
                <a:spcPct val="90000"/>
              </a:lnSpc>
              <a:buFont typeface="Wingdings" pitchFamily="2" charset="2"/>
              <a:buNone/>
            </a:pPr>
            <a:r>
              <a:rPr lang="en-US" sz="1200" noProof="1" smtClean="0">
                <a:latin typeface="Courier New" pitchFamily="49" charset="0"/>
              </a:rPr>
              <a:t>	a = 1;</a:t>
            </a:r>
          </a:p>
          <a:p>
            <a:pPr>
              <a:lnSpc>
                <a:spcPct val="90000"/>
              </a:lnSpc>
              <a:buFont typeface="Wingdings" pitchFamily="2" charset="2"/>
              <a:buNone/>
            </a:pPr>
            <a:r>
              <a:rPr lang="en-US" sz="1200" noProof="1" smtClean="0">
                <a:latin typeface="Courier New" pitchFamily="49" charset="0"/>
              </a:rPr>
              <a:t>	Console.Write(b);</a:t>
            </a:r>
            <a:endParaRPr lang="en-US" sz="1200" noProof="1">
              <a:latin typeface="Courier New" pitchFamily="49" charset="0"/>
            </a:endParaRPr>
          </a:p>
          <a:p>
            <a:pPr>
              <a:lnSpc>
                <a:spcPct val="90000"/>
              </a:lnSpc>
              <a:buFont typeface="Wingdings" pitchFamily="2" charset="2"/>
              <a:buNone/>
            </a:pPr>
            <a:r>
              <a:rPr lang="en-US" sz="1200" noProof="1" smtClean="0">
                <a:latin typeface="Courier New" pitchFamily="49" charset="0"/>
              </a:rPr>
              <a:t>}</a:t>
            </a:r>
            <a:endParaRPr lang="en-US" sz="1200" dirty="0" smtClean="0">
              <a:latin typeface="Courier New" pitchFamily="49" charset="0"/>
            </a:endParaRPr>
          </a:p>
          <a:p>
            <a:pPr>
              <a:lnSpc>
                <a:spcPct val="90000"/>
              </a:lnSpc>
              <a:buFont typeface="Wingdings" pitchFamily="2" charset="2"/>
              <a:buNone/>
            </a:pPr>
            <a:endParaRPr lang="en-US" sz="1200" dirty="0" smtClean="0">
              <a:latin typeface="Courier New" pitchFamily="49" charset="0"/>
            </a:endParaRPr>
          </a:p>
          <a:p>
            <a:pPr>
              <a:lnSpc>
                <a:spcPct val="90000"/>
              </a:lnSpc>
              <a:buFont typeface="Wingdings" pitchFamily="2" charset="2"/>
              <a:buNone/>
            </a:pPr>
            <a:r>
              <a:rPr lang="en-US" sz="1200" dirty="0" smtClean="0">
                <a:latin typeface="Courier New" pitchFamily="49" charset="0"/>
              </a:rPr>
              <a:t>void t2() {</a:t>
            </a:r>
          </a:p>
          <a:p>
            <a:pPr>
              <a:lnSpc>
                <a:spcPct val="90000"/>
              </a:lnSpc>
              <a:buFont typeface="Wingdings" pitchFamily="2" charset="2"/>
              <a:buNone/>
            </a:pPr>
            <a:r>
              <a:rPr lang="en-US" sz="1200" dirty="0" smtClean="0">
                <a:latin typeface="Courier New" pitchFamily="49" charset="0"/>
              </a:rPr>
              <a:t>	b = 1;</a:t>
            </a:r>
          </a:p>
          <a:p>
            <a:pPr>
              <a:lnSpc>
                <a:spcPct val="90000"/>
              </a:lnSpc>
              <a:buFont typeface="Wingdings" pitchFamily="2" charset="2"/>
              <a:buNone/>
            </a:pPr>
            <a:r>
              <a:rPr lang="en-US" sz="1200" dirty="0" smtClean="0">
                <a:latin typeface="Courier New" pitchFamily="49" charset="0"/>
              </a:rPr>
              <a:t>	</a:t>
            </a:r>
            <a:r>
              <a:rPr lang="en-US" sz="1200" dirty="0" err="1" smtClean="0">
                <a:latin typeface="Courier New" pitchFamily="49" charset="0"/>
              </a:rPr>
              <a:t>Console.Write</a:t>
            </a:r>
            <a:r>
              <a:rPr lang="en-US" sz="1200" dirty="0" smtClean="0">
                <a:latin typeface="Courier New" pitchFamily="49" charset="0"/>
              </a:rPr>
              <a:t>(a);</a:t>
            </a:r>
          </a:p>
          <a:p>
            <a:pPr>
              <a:lnSpc>
                <a:spcPct val="90000"/>
              </a:lnSpc>
              <a:buFont typeface="Wingdings" pitchFamily="2" charset="2"/>
              <a:buNone/>
            </a:pPr>
            <a:r>
              <a:rPr lang="en-US" sz="1200" dirty="0" smtClean="0">
                <a:latin typeface="Courier New" pitchFamily="49" charset="0"/>
              </a:rPr>
              <a:t>}</a:t>
            </a:r>
          </a:p>
          <a:p>
            <a:pPr>
              <a:lnSpc>
                <a:spcPct val="90000"/>
              </a:lnSpc>
              <a:buFont typeface="Wingdings" pitchFamily="2" charset="2"/>
              <a:buNone/>
            </a:pPr>
            <a:endParaRPr lang="en-US" sz="1200" dirty="0">
              <a:latin typeface="Courier New" pitchFamily="49" charset="0"/>
            </a:endParaRPr>
          </a:p>
          <a:p>
            <a:pPr>
              <a:lnSpc>
                <a:spcPct val="90000"/>
              </a:lnSpc>
              <a:buFont typeface="Wingdings" pitchFamily="2" charset="2"/>
              <a:buNone/>
            </a:pPr>
            <a:endParaRPr lang="en-US" sz="1200" dirty="0" smtClean="0">
              <a:latin typeface="Courier New" pitchFamily="49" charset="0"/>
            </a:endParaRPr>
          </a:p>
        </p:txBody>
      </p:sp>
      <p:graphicFrame>
        <p:nvGraphicFramePr>
          <p:cNvPr id="5" name="Tabulka 4"/>
          <p:cNvGraphicFramePr>
            <a:graphicFrameLocks noGrp="1"/>
          </p:cNvGraphicFramePr>
          <p:nvPr>
            <p:extLst>
              <p:ext uri="{D42A27DB-BD31-4B8C-83A1-F6EECF244321}">
                <p14:modId xmlns:p14="http://schemas.microsoft.com/office/powerpoint/2010/main" val="3662797105"/>
              </p:ext>
            </p:extLst>
          </p:nvPr>
        </p:nvGraphicFramePr>
        <p:xfrm>
          <a:off x="539552" y="4365104"/>
          <a:ext cx="6912768" cy="1524000"/>
        </p:xfrm>
        <a:graphic>
          <a:graphicData uri="http://schemas.openxmlformats.org/drawingml/2006/table">
            <a:tbl>
              <a:tblPr firstRow="1" bandRow="1">
                <a:tableStyleId>{5C22544A-7EE6-4342-B048-85BDC9FD1C3A}</a:tableStyleId>
              </a:tblPr>
              <a:tblGrid>
                <a:gridCol w="720080"/>
                <a:gridCol w="6192688"/>
              </a:tblGrid>
              <a:tr h="300033">
                <a:tc>
                  <a:txBody>
                    <a:bodyPr/>
                    <a:lstStyle/>
                    <a:p>
                      <a:r>
                        <a:rPr lang="cs-CZ" sz="1400" dirty="0" err="1" smtClean="0"/>
                        <a:t>Option</a:t>
                      </a:r>
                      <a:endParaRPr lang="cs-CZ" sz="1400" dirty="0"/>
                    </a:p>
                  </a:txBody>
                  <a:tcPr/>
                </a:tc>
                <a:tc>
                  <a:txBody>
                    <a:bodyPr/>
                    <a:lstStyle/>
                    <a:p>
                      <a:r>
                        <a:rPr lang="cs-CZ" sz="1400" dirty="0" err="1" smtClean="0"/>
                        <a:t>Result</a:t>
                      </a:r>
                      <a:endParaRPr lang="cs-CZ" sz="1400" dirty="0"/>
                    </a:p>
                  </a:txBody>
                  <a:tcPr/>
                </a:tc>
              </a:tr>
              <a:tr h="300033">
                <a:tc>
                  <a:txBody>
                    <a:bodyPr/>
                    <a:lstStyle/>
                    <a:p>
                      <a:r>
                        <a:rPr lang="cs-CZ" sz="1400" dirty="0" smtClean="0"/>
                        <a:t>A</a:t>
                      </a:r>
                      <a:endParaRPr lang="cs-CZ" sz="1400" dirty="0"/>
                    </a:p>
                  </a:txBody>
                  <a:tcPr/>
                </a:tc>
                <a:tc>
                  <a:txBody>
                    <a:bodyPr/>
                    <a:lstStyle/>
                    <a:p>
                      <a:r>
                        <a:rPr lang="en-US" sz="1400" i="0" dirty="0" smtClean="0"/>
                        <a:t>0 0</a:t>
                      </a:r>
                      <a:endParaRPr lang="cs-CZ" sz="1400" i="0" dirty="0"/>
                    </a:p>
                  </a:txBody>
                  <a:tcPr/>
                </a:tc>
              </a:tr>
              <a:tr h="300033">
                <a:tc>
                  <a:txBody>
                    <a:bodyPr/>
                    <a:lstStyle/>
                    <a:p>
                      <a:r>
                        <a:rPr lang="cs-CZ" sz="1400" dirty="0" smtClean="0"/>
                        <a:t>B</a:t>
                      </a:r>
                      <a:endParaRPr lang="cs-CZ" sz="1400" dirty="0"/>
                    </a:p>
                  </a:txBody>
                  <a:tcPr>
                    <a:solidFill>
                      <a:srgbClr val="92D050"/>
                    </a:solidFill>
                  </a:tcPr>
                </a:tc>
                <a:tc>
                  <a:txBody>
                    <a:bodyPr/>
                    <a:lstStyle/>
                    <a:p>
                      <a:r>
                        <a:rPr lang="en-US" sz="1400" i="0" dirty="0" smtClean="0"/>
                        <a:t>0</a:t>
                      </a:r>
                      <a:r>
                        <a:rPr lang="en-US" sz="1400" i="0" baseline="0" dirty="0" smtClean="0"/>
                        <a:t> 1</a:t>
                      </a:r>
                      <a:endParaRPr lang="cs-CZ" sz="1400" i="0" dirty="0"/>
                    </a:p>
                  </a:txBody>
                  <a:tcPr>
                    <a:solidFill>
                      <a:srgbClr val="92D050"/>
                    </a:solidFill>
                  </a:tcPr>
                </a:tc>
              </a:tr>
              <a:tr h="300033">
                <a:tc>
                  <a:txBody>
                    <a:bodyPr/>
                    <a:lstStyle/>
                    <a:p>
                      <a:r>
                        <a:rPr lang="cs-CZ" sz="1400" dirty="0" smtClean="0"/>
                        <a:t>C</a:t>
                      </a:r>
                      <a:endParaRPr lang="cs-CZ" sz="1400" dirty="0"/>
                    </a:p>
                  </a:txBody>
                  <a:tcPr>
                    <a:solidFill>
                      <a:srgbClr val="FFC000"/>
                    </a:solidFill>
                  </a:tcPr>
                </a:tc>
                <a:tc>
                  <a:txBody>
                    <a:bodyPr/>
                    <a:lstStyle/>
                    <a:p>
                      <a:r>
                        <a:rPr lang="en-US" sz="1400" i="0" dirty="0" smtClean="0"/>
                        <a:t>1</a:t>
                      </a:r>
                      <a:r>
                        <a:rPr lang="en-US" sz="1400" i="0" baseline="0" dirty="0" smtClean="0"/>
                        <a:t> 0 (due to preemption – </a:t>
                      </a:r>
                      <a:r>
                        <a:rPr lang="en-US" sz="1400" b="1" i="0" baseline="0" dirty="0" err="1" smtClean="0"/>
                        <a:t>Console.Write</a:t>
                      </a:r>
                      <a:r>
                        <a:rPr lang="en-US" sz="1400" b="1" i="0" baseline="0" dirty="0" smtClean="0"/>
                        <a:t>(b) is not atomic!</a:t>
                      </a:r>
                      <a:r>
                        <a:rPr lang="en-US" sz="1400" i="0" baseline="0" dirty="0" smtClean="0"/>
                        <a:t>)</a:t>
                      </a:r>
                      <a:endParaRPr lang="cs-CZ" sz="1400" i="0" dirty="0"/>
                    </a:p>
                  </a:txBody>
                  <a:tcPr>
                    <a:solidFill>
                      <a:srgbClr val="FFC000"/>
                    </a:solidFill>
                  </a:tcPr>
                </a:tc>
              </a:tr>
              <a:tr h="300033">
                <a:tc>
                  <a:txBody>
                    <a:bodyPr/>
                    <a:lstStyle/>
                    <a:p>
                      <a:r>
                        <a:rPr lang="cs-CZ" sz="1400" dirty="0" smtClean="0"/>
                        <a:t>D</a:t>
                      </a:r>
                      <a:endParaRPr lang="cs-CZ" sz="1400" dirty="0"/>
                    </a:p>
                  </a:txBody>
                  <a:tcPr>
                    <a:solidFill>
                      <a:srgbClr val="92D05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i="0" dirty="0" smtClean="0"/>
                        <a:t>1</a:t>
                      </a:r>
                      <a:r>
                        <a:rPr lang="en-US" sz="1400" i="0" baseline="0" dirty="0" smtClean="0"/>
                        <a:t> 1 (when running simultaneously)</a:t>
                      </a:r>
                      <a:endParaRPr lang="cs-CZ" sz="1400" i="0" dirty="0" smtClean="0"/>
                    </a:p>
                  </a:txBody>
                  <a:tcPr>
                    <a:solidFill>
                      <a:srgbClr val="92D050"/>
                    </a:solidFill>
                  </a:tcPr>
                </a:tc>
              </a:tr>
            </a:tbl>
          </a:graphicData>
        </a:graphic>
      </p:graphicFrame>
    </p:spTree>
    <p:extLst>
      <p:ext uri="{BB962C8B-B14F-4D97-AF65-F5344CB8AC3E}">
        <p14:creationId xmlns:p14="http://schemas.microsoft.com/office/powerpoint/2010/main" val="10698336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r>
              <a:rPr lang="en-US" dirty="0" smtClean="0"/>
              <a:t>2 Threads Executing. Expected Output?</a:t>
            </a:r>
            <a:endParaRPr lang="cs-CZ" dirty="0" smtClean="0"/>
          </a:p>
        </p:txBody>
      </p:sp>
      <p:sp>
        <p:nvSpPr>
          <p:cNvPr id="10243" name="Rectangle 3"/>
          <p:cNvSpPr>
            <a:spLocks noGrp="1" noChangeArrowheads="1"/>
          </p:cNvSpPr>
          <p:nvPr>
            <p:ph type="body" idx="4294967295"/>
          </p:nvPr>
        </p:nvSpPr>
        <p:spPr>
          <a:xfrm>
            <a:off x="457200" y="1196752"/>
            <a:ext cx="8686800" cy="4910137"/>
          </a:xfrm>
          <a:prstGeom prst="rect">
            <a:avLst/>
          </a:prstGeom>
        </p:spPr>
        <p:txBody>
          <a:bodyPr>
            <a:normAutofit/>
          </a:bodyPr>
          <a:lstStyle/>
          <a:p>
            <a:pPr>
              <a:lnSpc>
                <a:spcPct val="90000"/>
              </a:lnSpc>
              <a:buFont typeface="Wingdings" pitchFamily="2" charset="2"/>
              <a:buNone/>
            </a:pPr>
            <a:r>
              <a:rPr lang="en-US" sz="1200" noProof="1" smtClean="0">
                <a:latin typeface="Courier New" pitchFamily="49" charset="0"/>
              </a:rPr>
              <a:t>int a = 0;</a:t>
            </a:r>
          </a:p>
          <a:p>
            <a:pPr>
              <a:lnSpc>
                <a:spcPct val="90000"/>
              </a:lnSpc>
              <a:buFont typeface="Wingdings" pitchFamily="2" charset="2"/>
              <a:buNone/>
            </a:pPr>
            <a:r>
              <a:rPr lang="en-US" sz="1200" noProof="1" smtClean="0">
                <a:latin typeface="Courier New" pitchFamily="49" charset="0"/>
              </a:rPr>
              <a:t>int b = 0;</a:t>
            </a:r>
          </a:p>
          <a:p>
            <a:pPr>
              <a:lnSpc>
                <a:spcPct val="90000"/>
              </a:lnSpc>
              <a:buFont typeface="Wingdings" pitchFamily="2" charset="2"/>
              <a:buNone/>
            </a:pPr>
            <a:endParaRPr lang="en-US" sz="1200" noProof="1">
              <a:latin typeface="Courier New" pitchFamily="49" charset="0"/>
            </a:endParaRPr>
          </a:p>
          <a:p>
            <a:pPr>
              <a:lnSpc>
                <a:spcPct val="90000"/>
              </a:lnSpc>
              <a:buFont typeface="Wingdings" pitchFamily="2" charset="2"/>
              <a:buNone/>
            </a:pPr>
            <a:r>
              <a:rPr lang="en-US" sz="1200" noProof="1" smtClean="0">
                <a:latin typeface="Courier New" pitchFamily="49" charset="0"/>
              </a:rPr>
              <a:t>void t1() {</a:t>
            </a:r>
          </a:p>
          <a:p>
            <a:pPr>
              <a:lnSpc>
                <a:spcPct val="90000"/>
              </a:lnSpc>
              <a:buFont typeface="Wingdings" pitchFamily="2" charset="2"/>
              <a:buNone/>
            </a:pPr>
            <a:r>
              <a:rPr lang="en-US" sz="1200" noProof="1" smtClean="0">
                <a:latin typeface="Courier New" pitchFamily="49" charset="0"/>
              </a:rPr>
              <a:t>	a = 1;</a:t>
            </a:r>
          </a:p>
          <a:p>
            <a:pPr>
              <a:lnSpc>
                <a:spcPct val="90000"/>
              </a:lnSpc>
              <a:buFont typeface="Wingdings" pitchFamily="2" charset="2"/>
              <a:buNone/>
            </a:pPr>
            <a:r>
              <a:rPr lang="en-US" sz="1200" noProof="1" smtClean="0">
                <a:latin typeface="Courier New" pitchFamily="49" charset="0"/>
              </a:rPr>
              <a:t>	Console.Write(b);</a:t>
            </a:r>
            <a:endParaRPr lang="en-US" sz="1200" noProof="1">
              <a:latin typeface="Courier New" pitchFamily="49" charset="0"/>
            </a:endParaRPr>
          </a:p>
          <a:p>
            <a:pPr>
              <a:lnSpc>
                <a:spcPct val="90000"/>
              </a:lnSpc>
              <a:buFont typeface="Wingdings" pitchFamily="2" charset="2"/>
              <a:buNone/>
            </a:pPr>
            <a:r>
              <a:rPr lang="en-US" sz="1200" noProof="1" smtClean="0">
                <a:latin typeface="Courier New" pitchFamily="49" charset="0"/>
              </a:rPr>
              <a:t>}</a:t>
            </a:r>
            <a:endParaRPr lang="en-US" sz="1200" dirty="0" smtClean="0">
              <a:latin typeface="Courier New" pitchFamily="49" charset="0"/>
            </a:endParaRPr>
          </a:p>
          <a:p>
            <a:pPr>
              <a:lnSpc>
                <a:spcPct val="90000"/>
              </a:lnSpc>
              <a:buFont typeface="Wingdings" pitchFamily="2" charset="2"/>
              <a:buNone/>
            </a:pPr>
            <a:endParaRPr lang="en-US" sz="1200" dirty="0" smtClean="0">
              <a:latin typeface="Courier New" pitchFamily="49" charset="0"/>
            </a:endParaRPr>
          </a:p>
          <a:p>
            <a:pPr>
              <a:lnSpc>
                <a:spcPct val="90000"/>
              </a:lnSpc>
              <a:buFont typeface="Wingdings" pitchFamily="2" charset="2"/>
              <a:buNone/>
            </a:pPr>
            <a:r>
              <a:rPr lang="en-US" sz="1200" dirty="0" smtClean="0">
                <a:latin typeface="Courier New" pitchFamily="49" charset="0"/>
              </a:rPr>
              <a:t>void t2() {</a:t>
            </a:r>
          </a:p>
          <a:p>
            <a:pPr>
              <a:lnSpc>
                <a:spcPct val="90000"/>
              </a:lnSpc>
              <a:buFont typeface="Wingdings" pitchFamily="2" charset="2"/>
              <a:buNone/>
            </a:pPr>
            <a:r>
              <a:rPr lang="en-US" sz="1200" dirty="0" smtClean="0">
                <a:latin typeface="Courier New" pitchFamily="49" charset="0"/>
              </a:rPr>
              <a:t>	b = 1;</a:t>
            </a:r>
          </a:p>
          <a:p>
            <a:pPr>
              <a:lnSpc>
                <a:spcPct val="90000"/>
              </a:lnSpc>
              <a:buFont typeface="Wingdings" pitchFamily="2" charset="2"/>
              <a:buNone/>
            </a:pPr>
            <a:r>
              <a:rPr lang="en-US" sz="1200" dirty="0" smtClean="0">
                <a:latin typeface="Courier New" pitchFamily="49" charset="0"/>
              </a:rPr>
              <a:t>	</a:t>
            </a:r>
            <a:r>
              <a:rPr lang="en-US" sz="1200" dirty="0" err="1" smtClean="0">
                <a:latin typeface="Courier New" pitchFamily="49" charset="0"/>
              </a:rPr>
              <a:t>Console.Write</a:t>
            </a:r>
            <a:r>
              <a:rPr lang="en-US" sz="1200" dirty="0" smtClean="0">
                <a:latin typeface="Courier New" pitchFamily="49" charset="0"/>
              </a:rPr>
              <a:t>(a);</a:t>
            </a:r>
          </a:p>
          <a:p>
            <a:pPr>
              <a:lnSpc>
                <a:spcPct val="90000"/>
              </a:lnSpc>
              <a:buFont typeface="Wingdings" pitchFamily="2" charset="2"/>
              <a:buNone/>
            </a:pPr>
            <a:r>
              <a:rPr lang="en-US" sz="1200" dirty="0" smtClean="0">
                <a:latin typeface="Courier New" pitchFamily="49" charset="0"/>
              </a:rPr>
              <a:t>}</a:t>
            </a:r>
          </a:p>
          <a:p>
            <a:pPr>
              <a:lnSpc>
                <a:spcPct val="90000"/>
              </a:lnSpc>
              <a:buFont typeface="Wingdings" pitchFamily="2" charset="2"/>
              <a:buNone/>
            </a:pPr>
            <a:endParaRPr lang="en-US" sz="1200" dirty="0">
              <a:latin typeface="Courier New" pitchFamily="49" charset="0"/>
            </a:endParaRPr>
          </a:p>
          <a:p>
            <a:pPr>
              <a:lnSpc>
                <a:spcPct val="90000"/>
              </a:lnSpc>
              <a:buFont typeface="Wingdings" pitchFamily="2" charset="2"/>
              <a:buNone/>
            </a:pPr>
            <a:endParaRPr lang="en-US" sz="1200" dirty="0" smtClean="0">
              <a:latin typeface="Courier New" pitchFamily="49" charset="0"/>
            </a:endParaRPr>
          </a:p>
        </p:txBody>
      </p:sp>
      <p:graphicFrame>
        <p:nvGraphicFramePr>
          <p:cNvPr id="5" name="Tabulka 4"/>
          <p:cNvGraphicFramePr>
            <a:graphicFrameLocks noGrp="1"/>
          </p:cNvGraphicFramePr>
          <p:nvPr>
            <p:extLst>
              <p:ext uri="{D42A27DB-BD31-4B8C-83A1-F6EECF244321}">
                <p14:modId xmlns:p14="http://schemas.microsoft.com/office/powerpoint/2010/main" val="2074467205"/>
              </p:ext>
            </p:extLst>
          </p:nvPr>
        </p:nvGraphicFramePr>
        <p:xfrm>
          <a:off x="539552" y="4365104"/>
          <a:ext cx="6912768" cy="1524000"/>
        </p:xfrm>
        <a:graphic>
          <a:graphicData uri="http://schemas.openxmlformats.org/drawingml/2006/table">
            <a:tbl>
              <a:tblPr firstRow="1" bandRow="1">
                <a:tableStyleId>{5C22544A-7EE6-4342-B048-85BDC9FD1C3A}</a:tableStyleId>
              </a:tblPr>
              <a:tblGrid>
                <a:gridCol w="720080"/>
                <a:gridCol w="6192688"/>
              </a:tblGrid>
              <a:tr h="300033">
                <a:tc>
                  <a:txBody>
                    <a:bodyPr/>
                    <a:lstStyle/>
                    <a:p>
                      <a:r>
                        <a:rPr lang="cs-CZ" sz="1400" dirty="0" err="1" smtClean="0"/>
                        <a:t>Option</a:t>
                      </a:r>
                      <a:endParaRPr lang="cs-CZ" sz="1400" dirty="0"/>
                    </a:p>
                  </a:txBody>
                  <a:tcPr/>
                </a:tc>
                <a:tc>
                  <a:txBody>
                    <a:bodyPr/>
                    <a:lstStyle/>
                    <a:p>
                      <a:r>
                        <a:rPr lang="cs-CZ" sz="1400" dirty="0" err="1" smtClean="0"/>
                        <a:t>Result</a:t>
                      </a:r>
                      <a:endParaRPr lang="cs-CZ" sz="1400" dirty="0"/>
                    </a:p>
                  </a:txBody>
                  <a:tcPr/>
                </a:tc>
              </a:tr>
              <a:tr h="300033">
                <a:tc>
                  <a:txBody>
                    <a:bodyPr/>
                    <a:lstStyle/>
                    <a:p>
                      <a:r>
                        <a:rPr lang="cs-CZ" sz="1400" dirty="0" smtClean="0"/>
                        <a:t>A</a:t>
                      </a:r>
                      <a:endParaRPr lang="cs-CZ" sz="1400" dirty="0"/>
                    </a:p>
                  </a:txBody>
                  <a:tcPr/>
                </a:tc>
                <a:tc>
                  <a:txBody>
                    <a:bodyPr/>
                    <a:lstStyle/>
                    <a:p>
                      <a:r>
                        <a:rPr lang="en-US" sz="1400" i="0" dirty="0" smtClean="0"/>
                        <a:t>0 0</a:t>
                      </a:r>
                      <a:endParaRPr lang="cs-CZ" sz="1400" i="0" dirty="0"/>
                    </a:p>
                  </a:txBody>
                  <a:tcPr/>
                </a:tc>
              </a:tr>
              <a:tr h="300033">
                <a:tc>
                  <a:txBody>
                    <a:bodyPr/>
                    <a:lstStyle/>
                    <a:p>
                      <a:r>
                        <a:rPr lang="cs-CZ" sz="1400" dirty="0" smtClean="0"/>
                        <a:t>B</a:t>
                      </a:r>
                      <a:endParaRPr lang="cs-CZ" sz="1400" dirty="0"/>
                    </a:p>
                  </a:txBody>
                  <a:tcPr>
                    <a:solidFill>
                      <a:srgbClr val="92D050"/>
                    </a:solidFill>
                  </a:tcPr>
                </a:tc>
                <a:tc>
                  <a:txBody>
                    <a:bodyPr/>
                    <a:lstStyle/>
                    <a:p>
                      <a:r>
                        <a:rPr lang="en-US" sz="1400" i="0" dirty="0" smtClean="0"/>
                        <a:t>0</a:t>
                      </a:r>
                      <a:r>
                        <a:rPr lang="en-US" sz="1400" i="0" baseline="0" dirty="0" smtClean="0"/>
                        <a:t> 1</a:t>
                      </a:r>
                      <a:endParaRPr lang="cs-CZ" sz="1400" i="0" dirty="0"/>
                    </a:p>
                  </a:txBody>
                  <a:tcPr>
                    <a:solidFill>
                      <a:srgbClr val="92D050"/>
                    </a:solidFill>
                  </a:tcPr>
                </a:tc>
              </a:tr>
              <a:tr h="300033">
                <a:tc>
                  <a:txBody>
                    <a:bodyPr/>
                    <a:lstStyle/>
                    <a:p>
                      <a:r>
                        <a:rPr lang="cs-CZ" sz="1400" dirty="0" smtClean="0"/>
                        <a:t>C</a:t>
                      </a:r>
                      <a:endParaRPr lang="cs-CZ" sz="1400" dirty="0"/>
                    </a:p>
                  </a:txBody>
                  <a:tcPr>
                    <a:solidFill>
                      <a:srgbClr val="FFC000"/>
                    </a:solidFill>
                  </a:tcPr>
                </a:tc>
                <a:tc>
                  <a:txBody>
                    <a:bodyPr/>
                    <a:lstStyle/>
                    <a:p>
                      <a:r>
                        <a:rPr lang="en-US" sz="1400" i="0" dirty="0" smtClean="0"/>
                        <a:t>1</a:t>
                      </a:r>
                      <a:r>
                        <a:rPr lang="en-US" sz="1400" i="0" baseline="0" dirty="0" smtClean="0"/>
                        <a:t> 0 (due to preemption – </a:t>
                      </a:r>
                      <a:r>
                        <a:rPr lang="en-US" sz="1400" b="1" i="0" baseline="0" dirty="0" err="1" smtClean="0"/>
                        <a:t>Console.Write</a:t>
                      </a:r>
                      <a:r>
                        <a:rPr lang="en-US" sz="1400" b="1" i="0" baseline="0" dirty="0" smtClean="0"/>
                        <a:t>(b) is not atomic!</a:t>
                      </a:r>
                      <a:r>
                        <a:rPr lang="en-US" sz="1400" i="0" baseline="0" dirty="0" smtClean="0"/>
                        <a:t>)</a:t>
                      </a:r>
                      <a:endParaRPr lang="cs-CZ" sz="1400" i="0" dirty="0"/>
                    </a:p>
                  </a:txBody>
                  <a:tcPr>
                    <a:solidFill>
                      <a:srgbClr val="FFC000"/>
                    </a:solidFill>
                  </a:tcPr>
                </a:tc>
              </a:tr>
              <a:tr h="300033">
                <a:tc>
                  <a:txBody>
                    <a:bodyPr/>
                    <a:lstStyle/>
                    <a:p>
                      <a:r>
                        <a:rPr lang="cs-CZ" sz="1400" dirty="0" smtClean="0"/>
                        <a:t>D</a:t>
                      </a:r>
                      <a:endParaRPr lang="cs-CZ" sz="1400" dirty="0"/>
                    </a:p>
                  </a:txBody>
                  <a:tcPr>
                    <a:solidFill>
                      <a:srgbClr val="92D05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i="0" dirty="0" smtClean="0"/>
                        <a:t>1</a:t>
                      </a:r>
                      <a:r>
                        <a:rPr lang="en-US" sz="1400" i="0" baseline="0" dirty="0" smtClean="0"/>
                        <a:t> 1 (when running simultaneously)</a:t>
                      </a:r>
                      <a:endParaRPr lang="cs-CZ" sz="1400" i="0" dirty="0" smtClean="0"/>
                    </a:p>
                  </a:txBody>
                  <a:tcPr>
                    <a:solidFill>
                      <a:srgbClr val="92D050"/>
                    </a:solidFill>
                  </a:tcPr>
                </a:tc>
              </a:tr>
            </a:tbl>
          </a:graphicData>
        </a:graphic>
      </p:graphicFrame>
      <p:sp>
        <p:nvSpPr>
          <p:cNvPr id="2" name="Zaoblený obdélník 1"/>
          <p:cNvSpPr/>
          <p:nvPr/>
        </p:nvSpPr>
        <p:spPr>
          <a:xfrm>
            <a:off x="5508104" y="1916832"/>
            <a:ext cx="3240360" cy="2160240"/>
          </a:xfrm>
          <a:prstGeom prst="roundRect">
            <a:avLst>
              <a:gd name="adj" fmla="val 6841"/>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dirty="0" smtClean="0">
                <a:solidFill>
                  <a:schemeClr val="accent1"/>
                </a:solidFill>
              </a:rPr>
              <a:t>a = 1</a:t>
            </a:r>
          </a:p>
          <a:p>
            <a:r>
              <a:rPr lang="en-US" dirty="0" smtClean="0">
                <a:solidFill>
                  <a:schemeClr val="accent1"/>
                </a:solidFill>
              </a:rPr>
              <a:t>temp1 = b</a:t>
            </a:r>
            <a:endParaRPr lang="en-US" dirty="0" smtClean="0"/>
          </a:p>
          <a:p>
            <a:r>
              <a:rPr lang="en-US" dirty="0" err="1" smtClean="0">
                <a:solidFill>
                  <a:schemeClr val="accent1"/>
                </a:solidFill>
              </a:rPr>
              <a:t>Console.Write</a:t>
            </a:r>
            <a:r>
              <a:rPr lang="en-US" dirty="0" smtClean="0">
                <a:solidFill>
                  <a:schemeClr val="accent1"/>
                </a:solidFill>
              </a:rPr>
              <a:t>(temp1)</a:t>
            </a:r>
            <a:endParaRPr lang="en-US" dirty="0" smtClean="0"/>
          </a:p>
        </p:txBody>
      </p:sp>
      <p:sp>
        <p:nvSpPr>
          <p:cNvPr id="7" name="Volný tvar 6"/>
          <p:cNvSpPr/>
          <p:nvPr/>
        </p:nvSpPr>
        <p:spPr>
          <a:xfrm>
            <a:off x="5660020" y="3042234"/>
            <a:ext cx="2847441" cy="2421017"/>
          </a:xfrm>
          <a:custGeom>
            <a:avLst/>
            <a:gdLst>
              <a:gd name="connsiteX0" fmla="*/ 0 w 2847441"/>
              <a:gd name="connsiteY0" fmla="*/ 2421017 h 2421017"/>
              <a:gd name="connsiteX1" fmla="*/ 405114 w 2847441"/>
              <a:gd name="connsiteY1" fmla="*/ 2409442 h 2421017"/>
              <a:gd name="connsiteX2" fmla="*/ 439838 w 2847441"/>
              <a:gd name="connsiteY2" fmla="*/ 2397867 h 2421017"/>
              <a:gd name="connsiteX3" fmla="*/ 532436 w 2847441"/>
              <a:gd name="connsiteY3" fmla="*/ 2386293 h 2421017"/>
              <a:gd name="connsiteX4" fmla="*/ 578734 w 2847441"/>
              <a:gd name="connsiteY4" fmla="*/ 2374718 h 2421017"/>
              <a:gd name="connsiteX5" fmla="*/ 648183 w 2847441"/>
              <a:gd name="connsiteY5" fmla="*/ 2351569 h 2421017"/>
              <a:gd name="connsiteX6" fmla="*/ 671332 w 2847441"/>
              <a:gd name="connsiteY6" fmla="*/ 2328419 h 2421017"/>
              <a:gd name="connsiteX7" fmla="*/ 752355 w 2847441"/>
              <a:gd name="connsiteY7" fmla="*/ 2293695 h 2421017"/>
              <a:gd name="connsiteX8" fmla="*/ 787079 w 2847441"/>
              <a:gd name="connsiteY8" fmla="*/ 2258971 h 2421017"/>
              <a:gd name="connsiteX9" fmla="*/ 810228 w 2847441"/>
              <a:gd name="connsiteY9" fmla="*/ 2224247 h 2421017"/>
              <a:gd name="connsiteX10" fmla="*/ 868102 w 2847441"/>
              <a:gd name="connsiteY10" fmla="*/ 2177948 h 2421017"/>
              <a:gd name="connsiteX11" fmla="*/ 914400 w 2847441"/>
              <a:gd name="connsiteY11" fmla="*/ 2108500 h 2421017"/>
              <a:gd name="connsiteX12" fmla="*/ 1006998 w 2847441"/>
              <a:gd name="connsiteY12" fmla="*/ 1992753 h 2421017"/>
              <a:gd name="connsiteX13" fmla="*/ 1030147 w 2847441"/>
              <a:gd name="connsiteY13" fmla="*/ 1958029 h 2421017"/>
              <a:gd name="connsiteX14" fmla="*/ 1053296 w 2847441"/>
              <a:gd name="connsiteY14" fmla="*/ 1888581 h 2421017"/>
              <a:gd name="connsiteX15" fmla="*/ 1076446 w 2847441"/>
              <a:gd name="connsiteY15" fmla="*/ 1853857 h 2421017"/>
              <a:gd name="connsiteX16" fmla="*/ 1099595 w 2847441"/>
              <a:gd name="connsiteY16" fmla="*/ 1784409 h 2421017"/>
              <a:gd name="connsiteX17" fmla="*/ 1145894 w 2847441"/>
              <a:gd name="connsiteY17" fmla="*/ 1714961 h 2421017"/>
              <a:gd name="connsiteX18" fmla="*/ 1169043 w 2847441"/>
              <a:gd name="connsiteY18" fmla="*/ 1680237 h 2421017"/>
              <a:gd name="connsiteX19" fmla="*/ 1192193 w 2847441"/>
              <a:gd name="connsiteY19" fmla="*/ 1657088 h 2421017"/>
              <a:gd name="connsiteX20" fmla="*/ 1226917 w 2847441"/>
              <a:gd name="connsiteY20" fmla="*/ 1599214 h 2421017"/>
              <a:gd name="connsiteX21" fmla="*/ 1250066 w 2847441"/>
              <a:gd name="connsiteY21" fmla="*/ 1564490 h 2421017"/>
              <a:gd name="connsiteX22" fmla="*/ 1331089 w 2847441"/>
              <a:gd name="connsiteY22" fmla="*/ 1495042 h 2421017"/>
              <a:gd name="connsiteX23" fmla="*/ 1377388 w 2847441"/>
              <a:gd name="connsiteY23" fmla="*/ 1437169 h 2421017"/>
              <a:gd name="connsiteX24" fmla="*/ 1458410 w 2847441"/>
              <a:gd name="connsiteY24" fmla="*/ 1390870 h 2421017"/>
              <a:gd name="connsiteX25" fmla="*/ 1493134 w 2847441"/>
              <a:gd name="connsiteY25" fmla="*/ 1367720 h 2421017"/>
              <a:gd name="connsiteX26" fmla="*/ 1562583 w 2847441"/>
              <a:gd name="connsiteY26" fmla="*/ 1344571 h 2421017"/>
              <a:gd name="connsiteX27" fmla="*/ 1632031 w 2847441"/>
              <a:gd name="connsiteY27" fmla="*/ 1321422 h 2421017"/>
              <a:gd name="connsiteX28" fmla="*/ 1666755 w 2847441"/>
              <a:gd name="connsiteY28" fmla="*/ 1309847 h 2421017"/>
              <a:gd name="connsiteX29" fmla="*/ 2257064 w 2847441"/>
              <a:gd name="connsiteY29" fmla="*/ 1286698 h 2421017"/>
              <a:gd name="connsiteX30" fmla="*/ 2372810 w 2847441"/>
              <a:gd name="connsiteY30" fmla="*/ 1251974 h 2421017"/>
              <a:gd name="connsiteX31" fmla="*/ 2407534 w 2847441"/>
              <a:gd name="connsiteY31" fmla="*/ 1240399 h 2421017"/>
              <a:gd name="connsiteX32" fmla="*/ 2442258 w 2847441"/>
              <a:gd name="connsiteY32" fmla="*/ 1217250 h 2421017"/>
              <a:gd name="connsiteX33" fmla="*/ 2511707 w 2847441"/>
              <a:gd name="connsiteY33" fmla="*/ 1194100 h 2421017"/>
              <a:gd name="connsiteX34" fmla="*/ 2546431 w 2847441"/>
              <a:gd name="connsiteY34" fmla="*/ 1182525 h 2421017"/>
              <a:gd name="connsiteX35" fmla="*/ 2581155 w 2847441"/>
              <a:gd name="connsiteY35" fmla="*/ 1159376 h 2421017"/>
              <a:gd name="connsiteX36" fmla="*/ 2639028 w 2847441"/>
              <a:gd name="connsiteY36" fmla="*/ 1101503 h 2421017"/>
              <a:gd name="connsiteX37" fmla="*/ 2662177 w 2847441"/>
              <a:gd name="connsiteY37" fmla="*/ 1066779 h 2421017"/>
              <a:gd name="connsiteX38" fmla="*/ 2685327 w 2847441"/>
              <a:gd name="connsiteY38" fmla="*/ 1043629 h 2421017"/>
              <a:gd name="connsiteX39" fmla="*/ 2696902 w 2847441"/>
              <a:gd name="connsiteY39" fmla="*/ 1008905 h 2421017"/>
              <a:gd name="connsiteX40" fmla="*/ 2766350 w 2847441"/>
              <a:gd name="connsiteY40" fmla="*/ 916308 h 2421017"/>
              <a:gd name="connsiteX41" fmla="*/ 2801074 w 2847441"/>
              <a:gd name="connsiteY41" fmla="*/ 788986 h 2421017"/>
              <a:gd name="connsiteX42" fmla="*/ 2812648 w 2847441"/>
              <a:gd name="connsiteY42" fmla="*/ 754262 h 2421017"/>
              <a:gd name="connsiteX43" fmla="*/ 2835798 w 2847441"/>
              <a:gd name="connsiteY43" fmla="*/ 638515 h 2421017"/>
              <a:gd name="connsiteX44" fmla="*/ 2835798 w 2847441"/>
              <a:gd name="connsiteY44" fmla="*/ 407022 h 2421017"/>
              <a:gd name="connsiteX45" fmla="*/ 2789499 w 2847441"/>
              <a:gd name="connsiteY45" fmla="*/ 221827 h 2421017"/>
              <a:gd name="connsiteX46" fmla="*/ 2777924 w 2847441"/>
              <a:gd name="connsiteY46" fmla="*/ 187103 h 2421017"/>
              <a:gd name="connsiteX47" fmla="*/ 2754775 w 2847441"/>
              <a:gd name="connsiteY47" fmla="*/ 163953 h 2421017"/>
              <a:gd name="connsiteX48" fmla="*/ 2708476 w 2847441"/>
              <a:gd name="connsiteY48" fmla="*/ 106080 h 2421017"/>
              <a:gd name="connsiteX49" fmla="*/ 2604304 w 2847441"/>
              <a:gd name="connsiteY49" fmla="*/ 59781 h 2421017"/>
              <a:gd name="connsiteX50" fmla="*/ 2569580 w 2847441"/>
              <a:gd name="connsiteY50" fmla="*/ 48207 h 2421017"/>
              <a:gd name="connsiteX51" fmla="*/ 2534856 w 2847441"/>
              <a:gd name="connsiteY51" fmla="*/ 36632 h 2421017"/>
              <a:gd name="connsiteX52" fmla="*/ 1898248 w 2847441"/>
              <a:gd name="connsiteY52" fmla="*/ 25057 h 2421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847441" h="2421017">
                <a:moveTo>
                  <a:pt x="0" y="2421017"/>
                </a:moveTo>
                <a:cubicBezTo>
                  <a:pt x="135038" y="2417159"/>
                  <a:pt x="270208" y="2416543"/>
                  <a:pt x="405114" y="2409442"/>
                </a:cubicBezTo>
                <a:cubicBezTo>
                  <a:pt x="417298" y="2408801"/>
                  <a:pt x="427834" y="2400050"/>
                  <a:pt x="439838" y="2397867"/>
                </a:cubicBezTo>
                <a:cubicBezTo>
                  <a:pt x="470442" y="2392303"/>
                  <a:pt x="501570" y="2390151"/>
                  <a:pt x="532436" y="2386293"/>
                </a:cubicBezTo>
                <a:cubicBezTo>
                  <a:pt x="547869" y="2382435"/>
                  <a:pt x="563497" y="2379289"/>
                  <a:pt x="578734" y="2374718"/>
                </a:cubicBezTo>
                <a:cubicBezTo>
                  <a:pt x="602107" y="2367706"/>
                  <a:pt x="648183" y="2351569"/>
                  <a:pt x="648183" y="2351569"/>
                </a:cubicBezTo>
                <a:cubicBezTo>
                  <a:pt x="655899" y="2343852"/>
                  <a:pt x="662252" y="2334472"/>
                  <a:pt x="671332" y="2328419"/>
                </a:cubicBezTo>
                <a:cubicBezTo>
                  <a:pt x="699935" y="2309350"/>
                  <a:pt x="721492" y="2303983"/>
                  <a:pt x="752355" y="2293695"/>
                </a:cubicBezTo>
                <a:cubicBezTo>
                  <a:pt x="763930" y="2282120"/>
                  <a:pt x="776600" y="2271546"/>
                  <a:pt x="787079" y="2258971"/>
                </a:cubicBezTo>
                <a:cubicBezTo>
                  <a:pt x="795985" y="2248284"/>
                  <a:pt x="800391" y="2234084"/>
                  <a:pt x="810228" y="2224247"/>
                </a:cubicBezTo>
                <a:cubicBezTo>
                  <a:pt x="855788" y="2178687"/>
                  <a:pt x="833738" y="2223767"/>
                  <a:pt x="868102" y="2177948"/>
                </a:cubicBezTo>
                <a:cubicBezTo>
                  <a:pt x="884795" y="2155690"/>
                  <a:pt x="894727" y="2128173"/>
                  <a:pt x="914400" y="2108500"/>
                </a:cubicBezTo>
                <a:cubicBezTo>
                  <a:pt x="980371" y="2042529"/>
                  <a:pt x="948594" y="2080360"/>
                  <a:pt x="1006998" y="1992753"/>
                </a:cubicBezTo>
                <a:cubicBezTo>
                  <a:pt x="1014714" y="1981178"/>
                  <a:pt x="1025748" y="1971226"/>
                  <a:pt x="1030147" y="1958029"/>
                </a:cubicBezTo>
                <a:cubicBezTo>
                  <a:pt x="1037863" y="1934880"/>
                  <a:pt x="1039760" y="1908884"/>
                  <a:pt x="1053296" y="1888581"/>
                </a:cubicBezTo>
                <a:cubicBezTo>
                  <a:pt x="1061013" y="1877006"/>
                  <a:pt x="1070796" y="1866569"/>
                  <a:pt x="1076446" y="1853857"/>
                </a:cubicBezTo>
                <a:cubicBezTo>
                  <a:pt x="1086356" y="1831559"/>
                  <a:pt x="1086059" y="1804712"/>
                  <a:pt x="1099595" y="1784409"/>
                </a:cubicBezTo>
                <a:lnTo>
                  <a:pt x="1145894" y="1714961"/>
                </a:lnTo>
                <a:cubicBezTo>
                  <a:pt x="1153610" y="1703386"/>
                  <a:pt x="1159206" y="1690073"/>
                  <a:pt x="1169043" y="1680237"/>
                </a:cubicBezTo>
                <a:lnTo>
                  <a:pt x="1192193" y="1657088"/>
                </a:lnTo>
                <a:cubicBezTo>
                  <a:pt x="1212293" y="1596783"/>
                  <a:pt x="1190600" y="1644610"/>
                  <a:pt x="1226917" y="1599214"/>
                </a:cubicBezTo>
                <a:cubicBezTo>
                  <a:pt x="1235607" y="1588351"/>
                  <a:pt x="1240229" y="1574327"/>
                  <a:pt x="1250066" y="1564490"/>
                </a:cubicBezTo>
                <a:cubicBezTo>
                  <a:pt x="1302426" y="1512130"/>
                  <a:pt x="1275775" y="1578014"/>
                  <a:pt x="1331089" y="1495042"/>
                </a:cubicBezTo>
                <a:cubicBezTo>
                  <a:pt x="1348280" y="1469255"/>
                  <a:pt x="1353824" y="1456020"/>
                  <a:pt x="1377388" y="1437169"/>
                </a:cubicBezTo>
                <a:cubicBezTo>
                  <a:pt x="1412644" y="1408964"/>
                  <a:pt x="1416816" y="1414638"/>
                  <a:pt x="1458410" y="1390870"/>
                </a:cubicBezTo>
                <a:cubicBezTo>
                  <a:pt x="1470488" y="1383968"/>
                  <a:pt x="1480422" y="1373370"/>
                  <a:pt x="1493134" y="1367720"/>
                </a:cubicBezTo>
                <a:cubicBezTo>
                  <a:pt x="1515433" y="1357810"/>
                  <a:pt x="1539433" y="1352287"/>
                  <a:pt x="1562583" y="1344571"/>
                </a:cubicBezTo>
                <a:lnTo>
                  <a:pt x="1632031" y="1321422"/>
                </a:lnTo>
                <a:cubicBezTo>
                  <a:pt x="1643606" y="1317564"/>
                  <a:pt x="1654720" y="1311853"/>
                  <a:pt x="1666755" y="1309847"/>
                </a:cubicBezTo>
                <a:cubicBezTo>
                  <a:pt x="1907503" y="1269721"/>
                  <a:pt x="1712740" y="1298793"/>
                  <a:pt x="2257064" y="1286698"/>
                </a:cubicBezTo>
                <a:cubicBezTo>
                  <a:pt x="2327032" y="1269205"/>
                  <a:pt x="2288276" y="1280152"/>
                  <a:pt x="2372810" y="1251974"/>
                </a:cubicBezTo>
                <a:cubicBezTo>
                  <a:pt x="2384385" y="1248116"/>
                  <a:pt x="2397382" y="1247167"/>
                  <a:pt x="2407534" y="1240399"/>
                </a:cubicBezTo>
                <a:cubicBezTo>
                  <a:pt x="2419109" y="1232683"/>
                  <a:pt x="2429546" y="1222900"/>
                  <a:pt x="2442258" y="1217250"/>
                </a:cubicBezTo>
                <a:cubicBezTo>
                  <a:pt x="2464557" y="1207339"/>
                  <a:pt x="2488557" y="1201817"/>
                  <a:pt x="2511707" y="1194100"/>
                </a:cubicBezTo>
                <a:cubicBezTo>
                  <a:pt x="2523282" y="1190242"/>
                  <a:pt x="2536279" y="1189293"/>
                  <a:pt x="2546431" y="1182525"/>
                </a:cubicBezTo>
                <a:lnTo>
                  <a:pt x="2581155" y="1159376"/>
                </a:lnTo>
                <a:cubicBezTo>
                  <a:pt x="2642886" y="1066779"/>
                  <a:pt x="2561864" y="1178667"/>
                  <a:pt x="2639028" y="1101503"/>
                </a:cubicBezTo>
                <a:cubicBezTo>
                  <a:pt x="2648865" y="1091666"/>
                  <a:pt x="2653487" y="1077642"/>
                  <a:pt x="2662177" y="1066779"/>
                </a:cubicBezTo>
                <a:cubicBezTo>
                  <a:pt x="2668994" y="1058257"/>
                  <a:pt x="2677610" y="1051346"/>
                  <a:pt x="2685327" y="1043629"/>
                </a:cubicBezTo>
                <a:cubicBezTo>
                  <a:pt x="2689185" y="1032054"/>
                  <a:pt x="2690977" y="1019570"/>
                  <a:pt x="2696902" y="1008905"/>
                </a:cubicBezTo>
                <a:cubicBezTo>
                  <a:pt x="2729624" y="950006"/>
                  <a:pt x="2731226" y="951430"/>
                  <a:pt x="2766350" y="916308"/>
                </a:cubicBezTo>
                <a:cubicBezTo>
                  <a:pt x="2816008" y="767331"/>
                  <a:pt x="2768356" y="919860"/>
                  <a:pt x="2801074" y="788986"/>
                </a:cubicBezTo>
                <a:cubicBezTo>
                  <a:pt x="2804033" y="777150"/>
                  <a:pt x="2809905" y="766150"/>
                  <a:pt x="2812648" y="754262"/>
                </a:cubicBezTo>
                <a:cubicBezTo>
                  <a:pt x="2821495" y="715923"/>
                  <a:pt x="2835798" y="638515"/>
                  <a:pt x="2835798" y="638515"/>
                </a:cubicBezTo>
                <a:cubicBezTo>
                  <a:pt x="2847078" y="503153"/>
                  <a:pt x="2855061" y="522599"/>
                  <a:pt x="2835798" y="407022"/>
                </a:cubicBezTo>
                <a:cubicBezTo>
                  <a:pt x="2817176" y="295292"/>
                  <a:pt x="2819314" y="311272"/>
                  <a:pt x="2789499" y="221827"/>
                </a:cubicBezTo>
                <a:cubicBezTo>
                  <a:pt x="2785641" y="210252"/>
                  <a:pt x="2786551" y="195730"/>
                  <a:pt x="2777924" y="187103"/>
                </a:cubicBezTo>
                <a:cubicBezTo>
                  <a:pt x="2770208" y="179386"/>
                  <a:pt x="2761592" y="172475"/>
                  <a:pt x="2754775" y="163953"/>
                </a:cubicBezTo>
                <a:cubicBezTo>
                  <a:pt x="2728036" y="130529"/>
                  <a:pt x="2739530" y="130923"/>
                  <a:pt x="2708476" y="106080"/>
                </a:cubicBezTo>
                <a:cubicBezTo>
                  <a:pt x="2669171" y="74637"/>
                  <a:pt x="2659370" y="78136"/>
                  <a:pt x="2604304" y="59781"/>
                </a:cubicBezTo>
                <a:lnTo>
                  <a:pt x="2569580" y="48207"/>
                </a:lnTo>
                <a:lnTo>
                  <a:pt x="2534856" y="36632"/>
                </a:lnTo>
                <a:cubicBezTo>
                  <a:pt x="2309800" y="-38389"/>
                  <a:pt x="2512333" y="25057"/>
                  <a:pt x="1898248" y="25057"/>
                </a:cubicBezTo>
              </a:path>
            </a:pathLst>
          </a:custGeom>
          <a:ln>
            <a:tailEnd type="arrow" w="lg" len="lg"/>
          </a:ln>
        </p:spPr>
        <p:style>
          <a:lnRef idx="2">
            <a:schemeClr val="dk1"/>
          </a:lnRef>
          <a:fillRef idx="0">
            <a:schemeClr val="dk1"/>
          </a:fillRef>
          <a:effectRef idx="1">
            <a:schemeClr val="dk1"/>
          </a:effectRef>
          <a:fontRef idx="minor">
            <a:schemeClr val="tx1"/>
          </a:fontRef>
        </p:style>
        <p:txBody>
          <a:bodyPr rtlCol="0" anchor="ctr"/>
          <a:lstStyle/>
          <a:p>
            <a:pPr algn="ctr"/>
            <a:endParaRPr lang="cs-CZ">
              <a:solidFill>
                <a:schemeClr val="tx1"/>
              </a:solidFill>
            </a:endParaRPr>
          </a:p>
        </p:txBody>
      </p:sp>
      <p:sp>
        <p:nvSpPr>
          <p:cNvPr id="9" name="Levá složená závorka 8"/>
          <p:cNvSpPr/>
          <p:nvPr/>
        </p:nvSpPr>
        <p:spPr>
          <a:xfrm>
            <a:off x="5292080" y="2852936"/>
            <a:ext cx="291982" cy="576064"/>
          </a:xfrm>
          <a:prstGeom prst="lef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cs-CZ"/>
          </a:p>
        </p:txBody>
      </p:sp>
      <p:sp>
        <p:nvSpPr>
          <p:cNvPr id="10" name="Volný tvar 9"/>
          <p:cNvSpPr/>
          <p:nvPr/>
        </p:nvSpPr>
        <p:spPr>
          <a:xfrm>
            <a:off x="2488557" y="2314937"/>
            <a:ext cx="2731625" cy="857175"/>
          </a:xfrm>
          <a:custGeom>
            <a:avLst/>
            <a:gdLst>
              <a:gd name="connsiteX0" fmla="*/ 0 w 2731625"/>
              <a:gd name="connsiteY0" fmla="*/ 0 h 857175"/>
              <a:gd name="connsiteX1" fmla="*/ 648182 w 2731625"/>
              <a:gd name="connsiteY1" fmla="*/ 34724 h 857175"/>
              <a:gd name="connsiteX2" fmla="*/ 682906 w 2731625"/>
              <a:gd name="connsiteY2" fmla="*/ 46298 h 857175"/>
              <a:gd name="connsiteX3" fmla="*/ 775504 w 2731625"/>
              <a:gd name="connsiteY3" fmla="*/ 69448 h 857175"/>
              <a:gd name="connsiteX4" fmla="*/ 810228 w 2731625"/>
              <a:gd name="connsiteY4" fmla="*/ 81022 h 857175"/>
              <a:gd name="connsiteX5" fmla="*/ 856527 w 2731625"/>
              <a:gd name="connsiteY5" fmla="*/ 92597 h 857175"/>
              <a:gd name="connsiteX6" fmla="*/ 925975 w 2731625"/>
              <a:gd name="connsiteY6" fmla="*/ 115747 h 857175"/>
              <a:gd name="connsiteX7" fmla="*/ 960699 w 2731625"/>
              <a:gd name="connsiteY7" fmla="*/ 127321 h 857175"/>
              <a:gd name="connsiteX8" fmla="*/ 1076446 w 2731625"/>
              <a:gd name="connsiteY8" fmla="*/ 162045 h 857175"/>
              <a:gd name="connsiteX9" fmla="*/ 1111170 w 2731625"/>
              <a:gd name="connsiteY9" fmla="*/ 173620 h 857175"/>
              <a:gd name="connsiteX10" fmla="*/ 1145894 w 2731625"/>
              <a:gd name="connsiteY10" fmla="*/ 196769 h 857175"/>
              <a:gd name="connsiteX11" fmla="*/ 1180618 w 2731625"/>
              <a:gd name="connsiteY11" fmla="*/ 208344 h 857175"/>
              <a:gd name="connsiteX12" fmla="*/ 1215342 w 2731625"/>
              <a:gd name="connsiteY12" fmla="*/ 231493 h 857175"/>
              <a:gd name="connsiteX13" fmla="*/ 1261640 w 2731625"/>
              <a:gd name="connsiteY13" fmla="*/ 254643 h 857175"/>
              <a:gd name="connsiteX14" fmla="*/ 1342663 w 2731625"/>
              <a:gd name="connsiteY14" fmla="*/ 312516 h 857175"/>
              <a:gd name="connsiteX15" fmla="*/ 1400537 w 2731625"/>
              <a:gd name="connsiteY15" fmla="*/ 370390 h 857175"/>
              <a:gd name="connsiteX16" fmla="*/ 1423686 w 2731625"/>
              <a:gd name="connsiteY16" fmla="*/ 405114 h 857175"/>
              <a:gd name="connsiteX17" fmla="*/ 1458410 w 2731625"/>
              <a:gd name="connsiteY17" fmla="*/ 428263 h 857175"/>
              <a:gd name="connsiteX18" fmla="*/ 1469985 w 2731625"/>
              <a:gd name="connsiteY18" fmla="*/ 462987 h 857175"/>
              <a:gd name="connsiteX19" fmla="*/ 1516284 w 2731625"/>
              <a:gd name="connsiteY19" fmla="*/ 520860 h 857175"/>
              <a:gd name="connsiteX20" fmla="*/ 1585732 w 2731625"/>
              <a:gd name="connsiteY20" fmla="*/ 567159 h 857175"/>
              <a:gd name="connsiteX21" fmla="*/ 1678329 w 2731625"/>
              <a:gd name="connsiteY21" fmla="*/ 648182 h 857175"/>
              <a:gd name="connsiteX22" fmla="*/ 1713053 w 2731625"/>
              <a:gd name="connsiteY22" fmla="*/ 682906 h 857175"/>
              <a:gd name="connsiteX23" fmla="*/ 1747777 w 2731625"/>
              <a:gd name="connsiteY23" fmla="*/ 706055 h 857175"/>
              <a:gd name="connsiteX24" fmla="*/ 1770927 w 2731625"/>
              <a:gd name="connsiteY24" fmla="*/ 729205 h 857175"/>
              <a:gd name="connsiteX25" fmla="*/ 1840375 w 2731625"/>
              <a:gd name="connsiteY25" fmla="*/ 752354 h 857175"/>
              <a:gd name="connsiteX26" fmla="*/ 1875099 w 2731625"/>
              <a:gd name="connsiteY26" fmla="*/ 763929 h 857175"/>
              <a:gd name="connsiteX27" fmla="*/ 1909823 w 2731625"/>
              <a:gd name="connsiteY27" fmla="*/ 775504 h 857175"/>
              <a:gd name="connsiteX28" fmla="*/ 2013995 w 2731625"/>
              <a:gd name="connsiteY28" fmla="*/ 821802 h 857175"/>
              <a:gd name="connsiteX29" fmla="*/ 2731625 w 2731625"/>
              <a:gd name="connsiteY29" fmla="*/ 844952 h 85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31625" h="857175">
                <a:moveTo>
                  <a:pt x="0" y="0"/>
                </a:moveTo>
                <a:cubicBezTo>
                  <a:pt x="571173" y="24833"/>
                  <a:pt x="355671" y="5472"/>
                  <a:pt x="648182" y="34724"/>
                </a:cubicBezTo>
                <a:cubicBezTo>
                  <a:pt x="659757" y="38582"/>
                  <a:pt x="671135" y="43088"/>
                  <a:pt x="682906" y="46298"/>
                </a:cubicBezTo>
                <a:cubicBezTo>
                  <a:pt x="713601" y="54669"/>
                  <a:pt x="745321" y="59387"/>
                  <a:pt x="775504" y="69448"/>
                </a:cubicBezTo>
                <a:cubicBezTo>
                  <a:pt x="787079" y="73306"/>
                  <a:pt x="798497" y="77670"/>
                  <a:pt x="810228" y="81022"/>
                </a:cubicBezTo>
                <a:cubicBezTo>
                  <a:pt x="825524" y="85392"/>
                  <a:pt x="841290" y="88026"/>
                  <a:pt x="856527" y="92597"/>
                </a:cubicBezTo>
                <a:cubicBezTo>
                  <a:pt x="879899" y="99609"/>
                  <a:pt x="902826" y="108031"/>
                  <a:pt x="925975" y="115747"/>
                </a:cubicBezTo>
                <a:cubicBezTo>
                  <a:pt x="937550" y="119605"/>
                  <a:pt x="948863" y="124362"/>
                  <a:pt x="960699" y="127321"/>
                </a:cubicBezTo>
                <a:cubicBezTo>
                  <a:pt x="1030666" y="144813"/>
                  <a:pt x="991912" y="133867"/>
                  <a:pt x="1076446" y="162045"/>
                </a:cubicBezTo>
                <a:cubicBezTo>
                  <a:pt x="1088021" y="165903"/>
                  <a:pt x="1101018" y="166852"/>
                  <a:pt x="1111170" y="173620"/>
                </a:cubicBezTo>
                <a:cubicBezTo>
                  <a:pt x="1122745" y="181336"/>
                  <a:pt x="1133452" y="190548"/>
                  <a:pt x="1145894" y="196769"/>
                </a:cubicBezTo>
                <a:cubicBezTo>
                  <a:pt x="1156807" y="202225"/>
                  <a:pt x="1169705" y="202888"/>
                  <a:pt x="1180618" y="208344"/>
                </a:cubicBezTo>
                <a:cubicBezTo>
                  <a:pt x="1193060" y="214565"/>
                  <a:pt x="1203264" y="224591"/>
                  <a:pt x="1215342" y="231493"/>
                </a:cubicBezTo>
                <a:cubicBezTo>
                  <a:pt x="1230323" y="240054"/>
                  <a:pt x="1246659" y="246082"/>
                  <a:pt x="1261640" y="254643"/>
                </a:cubicBezTo>
                <a:cubicBezTo>
                  <a:pt x="1279071" y="264604"/>
                  <a:pt x="1331476" y="302572"/>
                  <a:pt x="1342663" y="312516"/>
                </a:cubicBezTo>
                <a:cubicBezTo>
                  <a:pt x="1363054" y="330641"/>
                  <a:pt x="1385404" y="347690"/>
                  <a:pt x="1400537" y="370390"/>
                </a:cubicBezTo>
                <a:cubicBezTo>
                  <a:pt x="1408253" y="381965"/>
                  <a:pt x="1413849" y="395277"/>
                  <a:pt x="1423686" y="405114"/>
                </a:cubicBezTo>
                <a:cubicBezTo>
                  <a:pt x="1433523" y="414951"/>
                  <a:pt x="1446835" y="420547"/>
                  <a:pt x="1458410" y="428263"/>
                </a:cubicBezTo>
                <a:cubicBezTo>
                  <a:pt x="1462268" y="439838"/>
                  <a:pt x="1464529" y="452074"/>
                  <a:pt x="1469985" y="462987"/>
                </a:cubicBezTo>
                <a:cubicBezTo>
                  <a:pt x="1479098" y="481214"/>
                  <a:pt x="1499057" y="507939"/>
                  <a:pt x="1516284" y="520860"/>
                </a:cubicBezTo>
                <a:cubicBezTo>
                  <a:pt x="1538542" y="537553"/>
                  <a:pt x="1566059" y="547486"/>
                  <a:pt x="1585732" y="567159"/>
                </a:cubicBezTo>
                <a:cubicBezTo>
                  <a:pt x="1766048" y="747478"/>
                  <a:pt x="1563487" y="552481"/>
                  <a:pt x="1678329" y="648182"/>
                </a:cubicBezTo>
                <a:cubicBezTo>
                  <a:pt x="1690904" y="658661"/>
                  <a:pt x="1700478" y="672427"/>
                  <a:pt x="1713053" y="682906"/>
                </a:cubicBezTo>
                <a:cubicBezTo>
                  <a:pt x="1723740" y="691812"/>
                  <a:pt x="1736914" y="697365"/>
                  <a:pt x="1747777" y="706055"/>
                </a:cubicBezTo>
                <a:cubicBezTo>
                  <a:pt x="1756299" y="712872"/>
                  <a:pt x="1761166" y="724325"/>
                  <a:pt x="1770927" y="729205"/>
                </a:cubicBezTo>
                <a:cubicBezTo>
                  <a:pt x="1792752" y="740118"/>
                  <a:pt x="1817226" y="744638"/>
                  <a:pt x="1840375" y="752354"/>
                </a:cubicBezTo>
                <a:lnTo>
                  <a:pt x="1875099" y="763929"/>
                </a:lnTo>
                <a:cubicBezTo>
                  <a:pt x="1886674" y="767787"/>
                  <a:pt x="1899671" y="768736"/>
                  <a:pt x="1909823" y="775504"/>
                </a:cubicBezTo>
                <a:cubicBezTo>
                  <a:pt x="1951390" y="803215"/>
                  <a:pt x="1954962" y="809995"/>
                  <a:pt x="2013995" y="821802"/>
                </a:cubicBezTo>
                <a:cubicBezTo>
                  <a:pt x="2326473" y="884299"/>
                  <a:pt x="2090396" y="844952"/>
                  <a:pt x="2731625" y="844952"/>
                </a:cubicBezTo>
              </a:path>
            </a:pathLst>
          </a:custGeom>
          <a:ln>
            <a:tailEnd type="arrow" w="lg" len="lg"/>
          </a:ln>
        </p:spPr>
        <p:style>
          <a:lnRef idx="2">
            <a:schemeClr val="dk1"/>
          </a:lnRef>
          <a:fillRef idx="0">
            <a:schemeClr val="dk1"/>
          </a:fillRef>
          <a:effectRef idx="1">
            <a:schemeClr val="dk1"/>
          </a:effectRef>
          <a:fontRef idx="minor">
            <a:schemeClr val="tx1"/>
          </a:fontRef>
        </p:style>
        <p:txBody>
          <a:bodyPr rtlCol="0" anchor="ctr"/>
          <a:lstStyle/>
          <a:p>
            <a:pPr algn="ctr"/>
            <a:endParaRPr lang="cs-CZ">
              <a:solidFill>
                <a:schemeClr val="tx1"/>
              </a:solidFill>
            </a:endParaRPr>
          </a:p>
        </p:txBody>
      </p:sp>
    </p:spTree>
    <p:extLst>
      <p:ext uri="{BB962C8B-B14F-4D97-AF65-F5344CB8AC3E}">
        <p14:creationId xmlns:p14="http://schemas.microsoft.com/office/powerpoint/2010/main" val="2119399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r>
              <a:rPr lang="en-US" dirty="0" smtClean="0"/>
              <a:t>2 Threads Executing. Expected Output?</a:t>
            </a:r>
            <a:endParaRPr lang="cs-CZ" dirty="0" smtClean="0"/>
          </a:p>
        </p:txBody>
      </p:sp>
      <p:sp>
        <p:nvSpPr>
          <p:cNvPr id="10243" name="Rectangle 3"/>
          <p:cNvSpPr>
            <a:spLocks noGrp="1" noChangeArrowheads="1"/>
          </p:cNvSpPr>
          <p:nvPr>
            <p:ph type="body" idx="4294967295"/>
          </p:nvPr>
        </p:nvSpPr>
        <p:spPr>
          <a:xfrm>
            <a:off x="457200" y="1196752"/>
            <a:ext cx="8686800" cy="4910137"/>
          </a:xfrm>
          <a:prstGeom prst="rect">
            <a:avLst/>
          </a:prstGeom>
        </p:spPr>
        <p:txBody>
          <a:bodyPr>
            <a:normAutofit/>
          </a:bodyPr>
          <a:lstStyle/>
          <a:p>
            <a:pPr>
              <a:lnSpc>
                <a:spcPct val="90000"/>
              </a:lnSpc>
              <a:buFont typeface="Wingdings" pitchFamily="2" charset="2"/>
              <a:buNone/>
            </a:pPr>
            <a:r>
              <a:rPr lang="en-US" sz="1200" noProof="1" smtClean="0">
                <a:latin typeface="Courier New" pitchFamily="49" charset="0"/>
              </a:rPr>
              <a:t>int a = 0;</a:t>
            </a:r>
          </a:p>
          <a:p>
            <a:pPr>
              <a:lnSpc>
                <a:spcPct val="90000"/>
              </a:lnSpc>
              <a:buFont typeface="Wingdings" pitchFamily="2" charset="2"/>
              <a:buNone/>
            </a:pPr>
            <a:r>
              <a:rPr lang="en-US" sz="1200" noProof="1" smtClean="0">
                <a:latin typeface="Courier New" pitchFamily="49" charset="0"/>
              </a:rPr>
              <a:t>int b = 0;</a:t>
            </a:r>
          </a:p>
          <a:p>
            <a:pPr>
              <a:lnSpc>
                <a:spcPct val="90000"/>
              </a:lnSpc>
              <a:buFont typeface="Wingdings" pitchFamily="2" charset="2"/>
              <a:buNone/>
            </a:pPr>
            <a:endParaRPr lang="en-US" sz="1200" noProof="1">
              <a:latin typeface="Courier New" pitchFamily="49" charset="0"/>
            </a:endParaRPr>
          </a:p>
          <a:p>
            <a:pPr>
              <a:lnSpc>
                <a:spcPct val="90000"/>
              </a:lnSpc>
              <a:buFont typeface="Wingdings" pitchFamily="2" charset="2"/>
              <a:buNone/>
            </a:pPr>
            <a:r>
              <a:rPr lang="en-US" sz="1200" noProof="1" smtClean="0">
                <a:latin typeface="Courier New" pitchFamily="49" charset="0"/>
              </a:rPr>
              <a:t>void t1() {</a:t>
            </a:r>
          </a:p>
          <a:p>
            <a:pPr>
              <a:lnSpc>
                <a:spcPct val="90000"/>
              </a:lnSpc>
              <a:buFont typeface="Wingdings" pitchFamily="2" charset="2"/>
              <a:buNone/>
            </a:pPr>
            <a:r>
              <a:rPr lang="en-US" sz="1200" noProof="1" smtClean="0">
                <a:latin typeface="Courier New" pitchFamily="49" charset="0"/>
              </a:rPr>
              <a:t>	a = 1;</a:t>
            </a:r>
          </a:p>
          <a:p>
            <a:pPr>
              <a:lnSpc>
                <a:spcPct val="90000"/>
              </a:lnSpc>
              <a:buFont typeface="Wingdings" pitchFamily="2" charset="2"/>
              <a:buNone/>
            </a:pPr>
            <a:r>
              <a:rPr lang="en-US" sz="1200" noProof="1" smtClean="0">
                <a:latin typeface="Courier New" pitchFamily="49" charset="0"/>
              </a:rPr>
              <a:t>	Console.Write(b);</a:t>
            </a:r>
            <a:endParaRPr lang="en-US" sz="1200" noProof="1">
              <a:latin typeface="Courier New" pitchFamily="49" charset="0"/>
            </a:endParaRPr>
          </a:p>
          <a:p>
            <a:pPr>
              <a:lnSpc>
                <a:spcPct val="90000"/>
              </a:lnSpc>
              <a:buFont typeface="Wingdings" pitchFamily="2" charset="2"/>
              <a:buNone/>
            </a:pPr>
            <a:r>
              <a:rPr lang="en-US" sz="1200" noProof="1" smtClean="0">
                <a:latin typeface="Courier New" pitchFamily="49" charset="0"/>
              </a:rPr>
              <a:t>}</a:t>
            </a:r>
            <a:endParaRPr lang="en-US" sz="1200" dirty="0" smtClean="0">
              <a:latin typeface="Courier New" pitchFamily="49" charset="0"/>
            </a:endParaRPr>
          </a:p>
          <a:p>
            <a:pPr>
              <a:lnSpc>
                <a:spcPct val="90000"/>
              </a:lnSpc>
              <a:buFont typeface="Wingdings" pitchFamily="2" charset="2"/>
              <a:buNone/>
            </a:pPr>
            <a:endParaRPr lang="en-US" sz="1200" dirty="0" smtClean="0">
              <a:latin typeface="Courier New" pitchFamily="49" charset="0"/>
            </a:endParaRPr>
          </a:p>
          <a:p>
            <a:pPr>
              <a:lnSpc>
                <a:spcPct val="90000"/>
              </a:lnSpc>
              <a:buFont typeface="Wingdings" pitchFamily="2" charset="2"/>
              <a:buNone/>
            </a:pPr>
            <a:r>
              <a:rPr lang="en-US" sz="1200" dirty="0" smtClean="0">
                <a:latin typeface="Courier New" pitchFamily="49" charset="0"/>
              </a:rPr>
              <a:t>void t2() {</a:t>
            </a:r>
          </a:p>
          <a:p>
            <a:pPr>
              <a:lnSpc>
                <a:spcPct val="90000"/>
              </a:lnSpc>
              <a:buFont typeface="Wingdings" pitchFamily="2" charset="2"/>
              <a:buNone/>
            </a:pPr>
            <a:r>
              <a:rPr lang="en-US" sz="1200" dirty="0" smtClean="0">
                <a:latin typeface="Courier New" pitchFamily="49" charset="0"/>
              </a:rPr>
              <a:t>	b = 1;</a:t>
            </a:r>
          </a:p>
          <a:p>
            <a:pPr>
              <a:lnSpc>
                <a:spcPct val="90000"/>
              </a:lnSpc>
              <a:buFont typeface="Wingdings" pitchFamily="2" charset="2"/>
              <a:buNone/>
            </a:pPr>
            <a:r>
              <a:rPr lang="en-US" sz="1200" dirty="0" smtClean="0">
                <a:latin typeface="Courier New" pitchFamily="49" charset="0"/>
              </a:rPr>
              <a:t>	</a:t>
            </a:r>
            <a:r>
              <a:rPr lang="en-US" sz="1200" dirty="0" err="1" smtClean="0">
                <a:latin typeface="Courier New" pitchFamily="49" charset="0"/>
              </a:rPr>
              <a:t>Console.Write</a:t>
            </a:r>
            <a:r>
              <a:rPr lang="en-US" sz="1200" dirty="0" smtClean="0">
                <a:latin typeface="Courier New" pitchFamily="49" charset="0"/>
              </a:rPr>
              <a:t>(a);</a:t>
            </a:r>
          </a:p>
          <a:p>
            <a:pPr>
              <a:lnSpc>
                <a:spcPct val="90000"/>
              </a:lnSpc>
              <a:buFont typeface="Wingdings" pitchFamily="2" charset="2"/>
              <a:buNone/>
            </a:pPr>
            <a:r>
              <a:rPr lang="en-US" sz="1200" dirty="0" smtClean="0">
                <a:latin typeface="Courier New" pitchFamily="49" charset="0"/>
              </a:rPr>
              <a:t>}</a:t>
            </a:r>
          </a:p>
          <a:p>
            <a:pPr>
              <a:lnSpc>
                <a:spcPct val="90000"/>
              </a:lnSpc>
              <a:buFont typeface="Wingdings" pitchFamily="2" charset="2"/>
              <a:buNone/>
            </a:pPr>
            <a:endParaRPr lang="en-US" sz="1200" dirty="0">
              <a:latin typeface="Courier New" pitchFamily="49" charset="0"/>
            </a:endParaRPr>
          </a:p>
          <a:p>
            <a:pPr>
              <a:lnSpc>
                <a:spcPct val="90000"/>
              </a:lnSpc>
              <a:buFont typeface="Wingdings" pitchFamily="2" charset="2"/>
              <a:buNone/>
            </a:pPr>
            <a:endParaRPr lang="en-US" sz="1200" dirty="0" smtClean="0">
              <a:latin typeface="Courier New" pitchFamily="49" charset="0"/>
            </a:endParaRPr>
          </a:p>
        </p:txBody>
      </p:sp>
      <p:graphicFrame>
        <p:nvGraphicFramePr>
          <p:cNvPr id="5" name="Tabulka 4"/>
          <p:cNvGraphicFramePr>
            <a:graphicFrameLocks noGrp="1"/>
          </p:cNvGraphicFramePr>
          <p:nvPr>
            <p:extLst>
              <p:ext uri="{D42A27DB-BD31-4B8C-83A1-F6EECF244321}">
                <p14:modId xmlns:p14="http://schemas.microsoft.com/office/powerpoint/2010/main" val="996879930"/>
              </p:ext>
            </p:extLst>
          </p:nvPr>
        </p:nvGraphicFramePr>
        <p:xfrm>
          <a:off x="539552" y="4365104"/>
          <a:ext cx="6912768" cy="1524000"/>
        </p:xfrm>
        <a:graphic>
          <a:graphicData uri="http://schemas.openxmlformats.org/drawingml/2006/table">
            <a:tbl>
              <a:tblPr firstRow="1" bandRow="1">
                <a:tableStyleId>{5C22544A-7EE6-4342-B048-85BDC9FD1C3A}</a:tableStyleId>
              </a:tblPr>
              <a:tblGrid>
                <a:gridCol w="720080"/>
                <a:gridCol w="6192688"/>
              </a:tblGrid>
              <a:tr h="300033">
                <a:tc>
                  <a:txBody>
                    <a:bodyPr/>
                    <a:lstStyle/>
                    <a:p>
                      <a:r>
                        <a:rPr lang="cs-CZ" sz="1400" dirty="0" err="1" smtClean="0"/>
                        <a:t>Option</a:t>
                      </a:r>
                      <a:endParaRPr lang="cs-CZ" sz="1400" dirty="0"/>
                    </a:p>
                  </a:txBody>
                  <a:tcPr/>
                </a:tc>
                <a:tc>
                  <a:txBody>
                    <a:bodyPr/>
                    <a:lstStyle/>
                    <a:p>
                      <a:r>
                        <a:rPr lang="cs-CZ" sz="1400" dirty="0" err="1" smtClean="0"/>
                        <a:t>Result</a:t>
                      </a:r>
                      <a:endParaRPr lang="cs-CZ" sz="1400" dirty="0"/>
                    </a:p>
                  </a:txBody>
                  <a:tcPr/>
                </a:tc>
              </a:tr>
              <a:tr h="300033">
                <a:tc>
                  <a:txBody>
                    <a:bodyPr/>
                    <a:lstStyle/>
                    <a:p>
                      <a:r>
                        <a:rPr lang="cs-CZ" sz="1400" dirty="0" smtClean="0"/>
                        <a:t>A</a:t>
                      </a:r>
                      <a:endParaRPr lang="cs-CZ" sz="1400" dirty="0"/>
                    </a:p>
                  </a:txBody>
                  <a:tcPr/>
                </a:tc>
                <a:tc>
                  <a:txBody>
                    <a:bodyPr/>
                    <a:lstStyle/>
                    <a:p>
                      <a:r>
                        <a:rPr lang="en-US" sz="1400" i="0" dirty="0" smtClean="0"/>
                        <a:t>0 0</a:t>
                      </a:r>
                      <a:endParaRPr lang="cs-CZ" sz="1400" i="0" dirty="0"/>
                    </a:p>
                  </a:txBody>
                  <a:tcPr/>
                </a:tc>
              </a:tr>
              <a:tr h="300033">
                <a:tc>
                  <a:txBody>
                    <a:bodyPr/>
                    <a:lstStyle/>
                    <a:p>
                      <a:r>
                        <a:rPr lang="cs-CZ" sz="1400" dirty="0" smtClean="0"/>
                        <a:t>B</a:t>
                      </a:r>
                      <a:endParaRPr lang="cs-CZ" sz="1400" dirty="0"/>
                    </a:p>
                  </a:txBody>
                  <a:tcPr>
                    <a:solidFill>
                      <a:srgbClr val="92D050"/>
                    </a:solidFill>
                  </a:tcPr>
                </a:tc>
                <a:tc>
                  <a:txBody>
                    <a:bodyPr/>
                    <a:lstStyle/>
                    <a:p>
                      <a:r>
                        <a:rPr lang="en-US" sz="1400" i="0" dirty="0" smtClean="0"/>
                        <a:t>0</a:t>
                      </a:r>
                      <a:r>
                        <a:rPr lang="en-US" sz="1400" i="0" baseline="0" dirty="0" smtClean="0"/>
                        <a:t> 1</a:t>
                      </a:r>
                      <a:endParaRPr lang="cs-CZ" sz="1400" i="0" dirty="0"/>
                    </a:p>
                  </a:txBody>
                  <a:tcPr>
                    <a:solidFill>
                      <a:srgbClr val="92D050"/>
                    </a:solidFill>
                  </a:tcPr>
                </a:tc>
              </a:tr>
              <a:tr h="300033">
                <a:tc>
                  <a:txBody>
                    <a:bodyPr/>
                    <a:lstStyle/>
                    <a:p>
                      <a:r>
                        <a:rPr lang="cs-CZ" sz="1400" dirty="0" smtClean="0"/>
                        <a:t>C</a:t>
                      </a:r>
                      <a:endParaRPr lang="cs-CZ" sz="1400" dirty="0"/>
                    </a:p>
                  </a:txBody>
                  <a:tcPr>
                    <a:solidFill>
                      <a:srgbClr val="FFC000"/>
                    </a:solidFill>
                  </a:tcPr>
                </a:tc>
                <a:tc>
                  <a:txBody>
                    <a:bodyPr/>
                    <a:lstStyle/>
                    <a:p>
                      <a:r>
                        <a:rPr lang="en-US" sz="1400" i="0" dirty="0" smtClean="0"/>
                        <a:t>1</a:t>
                      </a:r>
                      <a:r>
                        <a:rPr lang="en-US" sz="1400" i="0" baseline="0" dirty="0" smtClean="0"/>
                        <a:t> 0 (due to preemption – </a:t>
                      </a:r>
                      <a:r>
                        <a:rPr lang="en-US" sz="1400" b="1" i="0" baseline="0" dirty="0" err="1" smtClean="0"/>
                        <a:t>Console.Write</a:t>
                      </a:r>
                      <a:r>
                        <a:rPr lang="en-US" sz="1400" b="1" i="0" baseline="0" dirty="0" smtClean="0"/>
                        <a:t>(b) is not atomic!</a:t>
                      </a:r>
                      <a:r>
                        <a:rPr lang="en-US" sz="1400" i="0" baseline="0" dirty="0" smtClean="0"/>
                        <a:t>)</a:t>
                      </a:r>
                      <a:endParaRPr lang="cs-CZ" sz="1400" i="0" dirty="0"/>
                    </a:p>
                  </a:txBody>
                  <a:tcPr>
                    <a:solidFill>
                      <a:srgbClr val="FFC000"/>
                    </a:solidFill>
                  </a:tcPr>
                </a:tc>
              </a:tr>
              <a:tr h="300033">
                <a:tc>
                  <a:txBody>
                    <a:bodyPr/>
                    <a:lstStyle/>
                    <a:p>
                      <a:r>
                        <a:rPr lang="cs-CZ" sz="1400" dirty="0" smtClean="0"/>
                        <a:t>D</a:t>
                      </a:r>
                      <a:endParaRPr lang="cs-CZ" sz="1400" dirty="0"/>
                    </a:p>
                  </a:txBody>
                  <a:tcPr>
                    <a:solidFill>
                      <a:srgbClr val="92D05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i="0" dirty="0" smtClean="0"/>
                        <a:t>1</a:t>
                      </a:r>
                      <a:r>
                        <a:rPr lang="en-US" sz="1400" i="0" baseline="0" dirty="0" smtClean="0"/>
                        <a:t> 1 (when running simultaneously)</a:t>
                      </a:r>
                      <a:endParaRPr lang="cs-CZ" sz="1400" i="0" dirty="0" smtClean="0"/>
                    </a:p>
                  </a:txBody>
                  <a:tcPr>
                    <a:solidFill>
                      <a:srgbClr val="92D050"/>
                    </a:solidFill>
                  </a:tcPr>
                </a:tc>
              </a:tr>
            </a:tbl>
          </a:graphicData>
        </a:graphic>
      </p:graphicFrame>
      <p:sp>
        <p:nvSpPr>
          <p:cNvPr id="2" name="Zaoblený obdélník 1"/>
          <p:cNvSpPr/>
          <p:nvPr/>
        </p:nvSpPr>
        <p:spPr>
          <a:xfrm>
            <a:off x="5508104" y="1916832"/>
            <a:ext cx="3240360" cy="2160240"/>
          </a:xfrm>
          <a:prstGeom prst="roundRect">
            <a:avLst>
              <a:gd name="adj" fmla="val 6841"/>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dirty="0" smtClean="0">
                <a:solidFill>
                  <a:schemeClr val="accent1"/>
                </a:solidFill>
              </a:rPr>
              <a:t>t1: a = 1</a:t>
            </a:r>
          </a:p>
          <a:p>
            <a:r>
              <a:rPr lang="en-US" dirty="0" smtClean="0">
                <a:solidFill>
                  <a:schemeClr val="accent1"/>
                </a:solidFill>
              </a:rPr>
              <a:t>t1: temp1 = b</a:t>
            </a:r>
            <a:r>
              <a:rPr lang="en-US" dirty="0" smtClean="0"/>
              <a:t> (== 0)</a:t>
            </a:r>
          </a:p>
          <a:p>
            <a:r>
              <a:rPr lang="en-US" dirty="0" smtClean="0">
                <a:solidFill>
                  <a:srgbClr val="92D050"/>
                </a:solidFill>
              </a:rPr>
              <a:t>t2: b = 1</a:t>
            </a:r>
          </a:p>
          <a:p>
            <a:r>
              <a:rPr lang="en-US" dirty="0" smtClean="0">
                <a:solidFill>
                  <a:srgbClr val="92D050"/>
                </a:solidFill>
              </a:rPr>
              <a:t>t2: temp2 = a</a:t>
            </a:r>
            <a:r>
              <a:rPr lang="en-US" dirty="0" smtClean="0"/>
              <a:t> (== 1)</a:t>
            </a:r>
          </a:p>
          <a:p>
            <a:r>
              <a:rPr lang="en-US" dirty="0" smtClean="0">
                <a:solidFill>
                  <a:srgbClr val="92D050"/>
                </a:solidFill>
              </a:rPr>
              <a:t>t2: </a:t>
            </a:r>
            <a:r>
              <a:rPr lang="en-US" dirty="0" err="1" smtClean="0">
                <a:solidFill>
                  <a:srgbClr val="92D050"/>
                </a:solidFill>
              </a:rPr>
              <a:t>Console.Write</a:t>
            </a:r>
            <a:r>
              <a:rPr lang="en-US" dirty="0" smtClean="0">
                <a:solidFill>
                  <a:srgbClr val="92D050"/>
                </a:solidFill>
              </a:rPr>
              <a:t>(temp2)</a:t>
            </a:r>
            <a:r>
              <a:rPr lang="en-US" dirty="0" smtClean="0"/>
              <a:t> (== 1)</a:t>
            </a:r>
          </a:p>
          <a:p>
            <a:r>
              <a:rPr lang="en-US" dirty="0" smtClean="0">
                <a:solidFill>
                  <a:schemeClr val="accent1"/>
                </a:solidFill>
              </a:rPr>
              <a:t>t1: </a:t>
            </a:r>
            <a:r>
              <a:rPr lang="en-US" dirty="0" err="1" smtClean="0">
                <a:solidFill>
                  <a:schemeClr val="accent1"/>
                </a:solidFill>
              </a:rPr>
              <a:t>Console.Write</a:t>
            </a:r>
            <a:r>
              <a:rPr lang="en-US" dirty="0" smtClean="0">
                <a:solidFill>
                  <a:schemeClr val="accent1"/>
                </a:solidFill>
              </a:rPr>
              <a:t>(temp1)</a:t>
            </a:r>
            <a:r>
              <a:rPr lang="en-US" dirty="0" smtClean="0"/>
              <a:t> (== 0)</a:t>
            </a:r>
          </a:p>
        </p:txBody>
      </p:sp>
    </p:spTree>
    <p:extLst>
      <p:ext uri="{BB962C8B-B14F-4D97-AF65-F5344CB8AC3E}">
        <p14:creationId xmlns:p14="http://schemas.microsoft.com/office/powerpoint/2010/main" val="42219107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r>
              <a:rPr lang="en-US" dirty="0" smtClean="0"/>
              <a:t>2 Threads Executing. Expected Output?</a:t>
            </a:r>
            <a:endParaRPr lang="cs-CZ" dirty="0" smtClean="0"/>
          </a:p>
        </p:txBody>
      </p:sp>
      <p:sp>
        <p:nvSpPr>
          <p:cNvPr id="10243" name="Rectangle 3"/>
          <p:cNvSpPr>
            <a:spLocks noGrp="1" noChangeArrowheads="1"/>
          </p:cNvSpPr>
          <p:nvPr>
            <p:ph type="body" idx="4294967295"/>
          </p:nvPr>
        </p:nvSpPr>
        <p:spPr>
          <a:xfrm>
            <a:off x="457200" y="1196752"/>
            <a:ext cx="8686800" cy="4910137"/>
          </a:xfrm>
          <a:prstGeom prst="rect">
            <a:avLst/>
          </a:prstGeom>
        </p:spPr>
        <p:txBody>
          <a:bodyPr>
            <a:normAutofit/>
          </a:bodyPr>
          <a:lstStyle/>
          <a:p>
            <a:pPr>
              <a:lnSpc>
                <a:spcPct val="90000"/>
              </a:lnSpc>
              <a:buFont typeface="Wingdings" pitchFamily="2" charset="2"/>
              <a:buNone/>
            </a:pPr>
            <a:r>
              <a:rPr lang="en-US" sz="1200" noProof="1" smtClean="0">
                <a:latin typeface="Courier New" pitchFamily="49" charset="0"/>
              </a:rPr>
              <a:t>int a = 0;</a:t>
            </a:r>
          </a:p>
          <a:p>
            <a:pPr>
              <a:lnSpc>
                <a:spcPct val="90000"/>
              </a:lnSpc>
              <a:buFont typeface="Wingdings" pitchFamily="2" charset="2"/>
              <a:buNone/>
            </a:pPr>
            <a:r>
              <a:rPr lang="en-US" sz="1200" noProof="1" smtClean="0">
                <a:latin typeface="Courier New" pitchFamily="49" charset="0"/>
              </a:rPr>
              <a:t>int b = 0;</a:t>
            </a:r>
          </a:p>
          <a:p>
            <a:pPr>
              <a:lnSpc>
                <a:spcPct val="90000"/>
              </a:lnSpc>
              <a:buFont typeface="Wingdings" pitchFamily="2" charset="2"/>
              <a:buNone/>
            </a:pPr>
            <a:endParaRPr lang="en-US" sz="1200" noProof="1">
              <a:latin typeface="Courier New" pitchFamily="49" charset="0"/>
            </a:endParaRPr>
          </a:p>
          <a:p>
            <a:pPr>
              <a:lnSpc>
                <a:spcPct val="90000"/>
              </a:lnSpc>
              <a:buFont typeface="Wingdings" pitchFamily="2" charset="2"/>
              <a:buNone/>
            </a:pPr>
            <a:r>
              <a:rPr lang="en-US" sz="1200" noProof="1" smtClean="0">
                <a:latin typeface="Courier New" pitchFamily="49" charset="0"/>
              </a:rPr>
              <a:t>void t1() {</a:t>
            </a:r>
          </a:p>
          <a:p>
            <a:pPr>
              <a:lnSpc>
                <a:spcPct val="90000"/>
              </a:lnSpc>
              <a:buFont typeface="Wingdings" pitchFamily="2" charset="2"/>
              <a:buNone/>
            </a:pPr>
            <a:r>
              <a:rPr lang="en-US" sz="1200" noProof="1" smtClean="0">
                <a:latin typeface="Courier New" pitchFamily="49" charset="0"/>
              </a:rPr>
              <a:t>	a = 1;</a:t>
            </a:r>
          </a:p>
          <a:p>
            <a:pPr>
              <a:lnSpc>
                <a:spcPct val="90000"/>
              </a:lnSpc>
              <a:buFont typeface="Wingdings" pitchFamily="2" charset="2"/>
              <a:buNone/>
            </a:pPr>
            <a:r>
              <a:rPr lang="en-US" sz="1200" noProof="1" smtClean="0">
                <a:latin typeface="Courier New" pitchFamily="49" charset="0"/>
              </a:rPr>
              <a:t>	Console.Write(b);</a:t>
            </a:r>
            <a:endParaRPr lang="en-US" sz="1200" noProof="1">
              <a:latin typeface="Courier New" pitchFamily="49" charset="0"/>
            </a:endParaRPr>
          </a:p>
          <a:p>
            <a:pPr>
              <a:lnSpc>
                <a:spcPct val="90000"/>
              </a:lnSpc>
              <a:buFont typeface="Wingdings" pitchFamily="2" charset="2"/>
              <a:buNone/>
            </a:pPr>
            <a:r>
              <a:rPr lang="en-US" sz="1200" noProof="1" smtClean="0">
                <a:latin typeface="Courier New" pitchFamily="49" charset="0"/>
              </a:rPr>
              <a:t>}</a:t>
            </a:r>
            <a:endParaRPr lang="en-US" sz="1200" dirty="0" smtClean="0">
              <a:latin typeface="Courier New" pitchFamily="49" charset="0"/>
            </a:endParaRPr>
          </a:p>
          <a:p>
            <a:pPr>
              <a:lnSpc>
                <a:spcPct val="90000"/>
              </a:lnSpc>
              <a:buFont typeface="Wingdings" pitchFamily="2" charset="2"/>
              <a:buNone/>
            </a:pPr>
            <a:endParaRPr lang="en-US" sz="1200" dirty="0" smtClean="0">
              <a:latin typeface="Courier New" pitchFamily="49" charset="0"/>
            </a:endParaRPr>
          </a:p>
          <a:p>
            <a:pPr>
              <a:lnSpc>
                <a:spcPct val="90000"/>
              </a:lnSpc>
              <a:buFont typeface="Wingdings" pitchFamily="2" charset="2"/>
              <a:buNone/>
            </a:pPr>
            <a:r>
              <a:rPr lang="en-US" sz="1200" dirty="0" smtClean="0">
                <a:latin typeface="Courier New" pitchFamily="49" charset="0"/>
              </a:rPr>
              <a:t>void t2() {</a:t>
            </a:r>
          </a:p>
          <a:p>
            <a:pPr>
              <a:lnSpc>
                <a:spcPct val="90000"/>
              </a:lnSpc>
              <a:buFont typeface="Wingdings" pitchFamily="2" charset="2"/>
              <a:buNone/>
            </a:pPr>
            <a:r>
              <a:rPr lang="en-US" sz="1200" dirty="0" smtClean="0">
                <a:latin typeface="Courier New" pitchFamily="49" charset="0"/>
              </a:rPr>
              <a:t>	b = 1;</a:t>
            </a:r>
          </a:p>
          <a:p>
            <a:pPr>
              <a:lnSpc>
                <a:spcPct val="90000"/>
              </a:lnSpc>
              <a:buFont typeface="Wingdings" pitchFamily="2" charset="2"/>
              <a:buNone/>
            </a:pPr>
            <a:r>
              <a:rPr lang="en-US" sz="1200" dirty="0" smtClean="0">
                <a:latin typeface="Courier New" pitchFamily="49" charset="0"/>
              </a:rPr>
              <a:t>	</a:t>
            </a:r>
            <a:r>
              <a:rPr lang="en-US" sz="1200" dirty="0" err="1" smtClean="0">
                <a:latin typeface="Courier New" pitchFamily="49" charset="0"/>
              </a:rPr>
              <a:t>Console.Write</a:t>
            </a:r>
            <a:r>
              <a:rPr lang="en-US" sz="1200" dirty="0" smtClean="0">
                <a:latin typeface="Courier New" pitchFamily="49" charset="0"/>
              </a:rPr>
              <a:t>(a);</a:t>
            </a:r>
          </a:p>
          <a:p>
            <a:pPr>
              <a:lnSpc>
                <a:spcPct val="90000"/>
              </a:lnSpc>
              <a:buFont typeface="Wingdings" pitchFamily="2" charset="2"/>
              <a:buNone/>
            </a:pPr>
            <a:r>
              <a:rPr lang="en-US" sz="1200" dirty="0" smtClean="0">
                <a:latin typeface="Courier New" pitchFamily="49" charset="0"/>
              </a:rPr>
              <a:t>}</a:t>
            </a:r>
          </a:p>
          <a:p>
            <a:pPr>
              <a:lnSpc>
                <a:spcPct val="90000"/>
              </a:lnSpc>
              <a:buFont typeface="Wingdings" pitchFamily="2" charset="2"/>
              <a:buNone/>
            </a:pPr>
            <a:endParaRPr lang="en-US" sz="1200" dirty="0">
              <a:latin typeface="Courier New" pitchFamily="49" charset="0"/>
            </a:endParaRPr>
          </a:p>
          <a:p>
            <a:pPr>
              <a:lnSpc>
                <a:spcPct val="90000"/>
              </a:lnSpc>
              <a:buFont typeface="Wingdings" pitchFamily="2" charset="2"/>
              <a:buNone/>
            </a:pPr>
            <a:endParaRPr lang="en-US" sz="1200" dirty="0" smtClean="0">
              <a:latin typeface="Courier New" pitchFamily="49" charset="0"/>
            </a:endParaRPr>
          </a:p>
        </p:txBody>
      </p:sp>
      <p:graphicFrame>
        <p:nvGraphicFramePr>
          <p:cNvPr id="5" name="Tabulka 4"/>
          <p:cNvGraphicFramePr>
            <a:graphicFrameLocks noGrp="1"/>
          </p:cNvGraphicFramePr>
          <p:nvPr>
            <p:extLst>
              <p:ext uri="{D42A27DB-BD31-4B8C-83A1-F6EECF244321}">
                <p14:modId xmlns:p14="http://schemas.microsoft.com/office/powerpoint/2010/main" val="841696132"/>
              </p:ext>
            </p:extLst>
          </p:nvPr>
        </p:nvGraphicFramePr>
        <p:xfrm>
          <a:off x="539552" y="4365104"/>
          <a:ext cx="7920880" cy="1524000"/>
        </p:xfrm>
        <a:graphic>
          <a:graphicData uri="http://schemas.openxmlformats.org/drawingml/2006/table">
            <a:tbl>
              <a:tblPr firstRow="1" bandRow="1">
                <a:tableStyleId>{5C22544A-7EE6-4342-B048-85BDC9FD1C3A}</a:tableStyleId>
              </a:tblPr>
              <a:tblGrid>
                <a:gridCol w="825092"/>
                <a:gridCol w="7095788"/>
              </a:tblGrid>
              <a:tr h="300033">
                <a:tc>
                  <a:txBody>
                    <a:bodyPr/>
                    <a:lstStyle/>
                    <a:p>
                      <a:r>
                        <a:rPr lang="cs-CZ" sz="1400" dirty="0" err="1" smtClean="0"/>
                        <a:t>Option</a:t>
                      </a:r>
                      <a:endParaRPr lang="cs-CZ" sz="1400" dirty="0"/>
                    </a:p>
                  </a:txBody>
                  <a:tcPr/>
                </a:tc>
                <a:tc>
                  <a:txBody>
                    <a:bodyPr/>
                    <a:lstStyle/>
                    <a:p>
                      <a:r>
                        <a:rPr lang="cs-CZ" sz="1400" dirty="0" err="1" smtClean="0"/>
                        <a:t>Result</a:t>
                      </a:r>
                      <a:endParaRPr lang="cs-CZ" sz="1400" dirty="0"/>
                    </a:p>
                  </a:txBody>
                  <a:tcPr/>
                </a:tc>
              </a:tr>
              <a:tr h="300033">
                <a:tc>
                  <a:txBody>
                    <a:bodyPr/>
                    <a:lstStyle/>
                    <a:p>
                      <a:r>
                        <a:rPr lang="cs-CZ" sz="1400" dirty="0" smtClean="0"/>
                        <a:t>A</a:t>
                      </a:r>
                      <a:endParaRPr lang="cs-CZ" sz="1400" dirty="0"/>
                    </a:p>
                  </a:txBody>
                  <a:tcPr>
                    <a:solidFill>
                      <a:srgbClr val="FF0000"/>
                    </a:solidFill>
                  </a:tcPr>
                </a:tc>
                <a:tc>
                  <a:txBody>
                    <a:bodyPr/>
                    <a:lstStyle/>
                    <a:p>
                      <a:r>
                        <a:rPr lang="en-US" sz="1400" i="0" dirty="0" smtClean="0"/>
                        <a:t>0 0 </a:t>
                      </a:r>
                      <a:r>
                        <a:rPr lang="en-US" sz="1400" b="1" i="0" dirty="0" smtClean="0"/>
                        <a:t>(can</a:t>
                      </a:r>
                      <a:r>
                        <a:rPr lang="en-US" sz="1400" b="1" i="0" baseline="0" dirty="0" smtClean="0"/>
                        <a:t> happed due to optimizations in current processors – memory access reordering)</a:t>
                      </a:r>
                      <a:endParaRPr lang="cs-CZ" sz="1400" i="0" dirty="0"/>
                    </a:p>
                  </a:txBody>
                  <a:tcPr>
                    <a:solidFill>
                      <a:srgbClr val="FF0000"/>
                    </a:solidFill>
                  </a:tcPr>
                </a:tc>
              </a:tr>
              <a:tr h="300033">
                <a:tc>
                  <a:txBody>
                    <a:bodyPr/>
                    <a:lstStyle/>
                    <a:p>
                      <a:r>
                        <a:rPr lang="cs-CZ" sz="1400" dirty="0" smtClean="0"/>
                        <a:t>B</a:t>
                      </a:r>
                      <a:endParaRPr lang="cs-CZ" sz="1400" dirty="0"/>
                    </a:p>
                  </a:txBody>
                  <a:tcPr>
                    <a:solidFill>
                      <a:srgbClr val="92D050"/>
                    </a:solidFill>
                  </a:tcPr>
                </a:tc>
                <a:tc>
                  <a:txBody>
                    <a:bodyPr/>
                    <a:lstStyle/>
                    <a:p>
                      <a:r>
                        <a:rPr lang="en-US" sz="1400" i="0" dirty="0" smtClean="0"/>
                        <a:t>0</a:t>
                      </a:r>
                      <a:r>
                        <a:rPr lang="en-US" sz="1400" i="0" baseline="0" dirty="0" smtClean="0"/>
                        <a:t> 1</a:t>
                      </a:r>
                      <a:endParaRPr lang="cs-CZ" sz="1400" i="0" dirty="0"/>
                    </a:p>
                  </a:txBody>
                  <a:tcPr>
                    <a:solidFill>
                      <a:srgbClr val="92D050"/>
                    </a:solidFill>
                  </a:tcPr>
                </a:tc>
              </a:tr>
              <a:tr h="300033">
                <a:tc>
                  <a:txBody>
                    <a:bodyPr/>
                    <a:lstStyle/>
                    <a:p>
                      <a:r>
                        <a:rPr lang="cs-CZ" sz="1400" dirty="0" smtClean="0"/>
                        <a:t>C</a:t>
                      </a:r>
                      <a:endParaRPr lang="cs-CZ" sz="1400" dirty="0"/>
                    </a:p>
                  </a:txBody>
                  <a:tcPr>
                    <a:solidFill>
                      <a:srgbClr val="FFC000"/>
                    </a:solidFill>
                  </a:tcPr>
                </a:tc>
                <a:tc>
                  <a:txBody>
                    <a:bodyPr/>
                    <a:lstStyle/>
                    <a:p>
                      <a:r>
                        <a:rPr lang="en-US" sz="1400" i="0" dirty="0" smtClean="0"/>
                        <a:t>1</a:t>
                      </a:r>
                      <a:r>
                        <a:rPr lang="en-US" sz="1400" i="0" baseline="0" dirty="0" smtClean="0"/>
                        <a:t> 0 (due to preemption – </a:t>
                      </a:r>
                      <a:r>
                        <a:rPr lang="en-US" sz="1400" i="0" baseline="0" dirty="0" err="1" smtClean="0"/>
                        <a:t>Console.Write</a:t>
                      </a:r>
                      <a:r>
                        <a:rPr lang="en-US" sz="1400" i="0" baseline="0" dirty="0" smtClean="0"/>
                        <a:t>(b) is not atomic!)</a:t>
                      </a:r>
                      <a:endParaRPr lang="cs-CZ" sz="1400" i="0" dirty="0"/>
                    </a:p>
                  </a:txBody>
                  <a:tcPr>
                    <a:solidFill>
                      <a:srgbClr val="FFC000"/>
                    </a:solidFill>
                  </a:tcPr>
                </a:tc>
              </a:tr>
              <a:tr h="300033">
                <a:tc>
                  <a:txBody>
                    <a:bodyPr/>
                    <a:lstStyle/>
                    <a:p>
                      <a:r>
                        <a:rPr lang="cs-CZ" sz="1400" dirty="0" smtClean="0"/>
                        <a:t>D</a:t>
                      </a:r>
                      <a:endParaRPr lang="cs-CZ" sz="1400" dirty="0"/>
                    </a:p>
                  </a:txBody>
                  <a:tcPr>
                    <a:solidFill>
                      <a:srgbClr val="92D05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i="0" dirty="0" smtClean="0"/>
                        <a:t>1</a:t>
                      </a:r>
                      <a:r>
                        <a:rPr lang="en-US" sz="1400" i="0" baseline="0" dirty="0" smtClean="0"/>
                        <a:t> 1 (when running simultaneously)</a:t>
                      </a:r>
                      <a:endParaRPr lang="cs-CZ" sz="1400" i="0" dirty="0" smtClean="0"/>
                    </a:p>
                  </a:txBody>
                  <a:tcPr>
                    <a:solidFill>
                      <a:srgbClr val="92D050"/>
                    </a:solidFill>
                  </a:tcPr>
                </a:tc>
              </a:tr>
            </a:tbl>
          </a:graphicData>
        </a:graphic>
      </p:graphicFrame>
    </p:spTree>
    <p:extLst>
      <p:ext uri="{BB962C8B-B14F-4D97-AF65-F5344CB8AC3E}">
        <p14:creationId xmlns:p14="http://schemas.microsoft.com/office/powerpoint/2010/main" val="9890029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r>
              <a:rPr lang="en-US" dirty="0" smtClean="0"/>
              <a:t>2 Threads Executing. Expected Output?</a:t>
            </a:r>
            <a:endParaRPr lang="cs-CZ" dirty="0" smtClean="0"/>
          </a:p>
        </p:txBody>
      </p:sp>
      <p:sp>
        <p:nvSpPr>
          <p:cNvPr id="10243" name="Rectangle 3"/>
          <p:cNvSpPr>
            <a:spLocks noGrp="1" noChangeArrowheads="1"/>
          </p:cNvSpPr>
          <p:nvPr>
            <p:ph type="body" idx="4294967295"/>
          </p:nvPr>
        </p:nvSpPr>
        <p:spPr>
          <a:xfrm>
            <a:off x="457200" y="1196752"/>
            <a:ext cx="8686800" cy="4910137"/>
          </a:xfrm>
          <a:prstGeom prst="rect">
            <a:avLst/>
          </a:prstGeom>
        </p:spPr>
        <p:txBody>
          <a:bodyPr>
            <a:normAutofit/>
          </a:bodyPr>
          <a:lstStyle/>
          <a:p>
            <a:pPr>
              <a:lnSpc>
                <a:spcPct val="90000"/>
              </a:lnSpc>
              <a:buFont typeface="Wingdings" pitchFamily="2" charset="2"/>
              <a:buNone/>
            </a:pPr>
            <a:r>
              <a:rPr lang="en-US" sz="1200" noProof="1" smtClean="0">
                <a:latin typeface="Courier New" pitchFamily="49" charset="0"/>
              </a:rPr>
              <a:t>int a = 0;</a:t>
            </a:r>
          </a:p>
          <a:p>
            <a:pPr>
              <a:lnSpc>
                <a:spcPct val="90000"/>
              </a:lnSpc>
              <a:buFont typeface="Wingdings" pitchFamily="2" charset="2"/>
              <a:buNone/>
            </a:pPr>
            <a:r>
              <a:rPr lang="en-US" sz="1200" noProof="1" smtClean="0">
                <a:latin typeface="Courier New" pitchFamily="49" charset="0"/>
              </a:rPr>
              <a:t>int b = 0;</a:t>
            </a:r>
          </a:p>
          <a:p>
            <a:pPr>
              <a:lnSpc>
                <a:spcPct val="90000"/>
              </a:lnSpc>
              <a:buFont typeface="Wingdings" pitchFamily="2" charset="2"/>
              <a:buNone/>
            </a:pPr>
            <a:endParaRPr lang="en-US" sz="1200" noProof="1">
              <a:latin typeface="Courier New" pitchFamily="49" charset="0"/>
            </a:endParaRPr>
          </a:p>
          <a:p>
            <a:pPr>
              <a:lnSpc>
                <a:spcPct val="90000"/>
              </a:lnSpc>
              <a:buFont typeface="Wingdings" pitchFamily="2" charset="2"/>
              <a:buNone/>
            </a:pPr>
            <a:r>
              <a:rPr lang="en-US" sz="1200" noProof="1" smtClean="0">
                <a:latin typeface="Courier New" pitchFamily="49" charset="0"/>
              </a:rPr>
              <a:t>void t1() {</a:t>
            </a:r>
          </a:p>
          <a:p>
            <a:pPr>
              <a:lnSpc>
                <a:spcPct val="90000"/>
              </a:lnSpc>
              <a:buFont typeface="Wingdings" pitchFamily="2" charset="2"/>
              <a:buNone/>
            </a:pPr>
            <a:r>
              <a:rPr lang="en-US" sz="1200" noProof="1" smtClean="0">
                <a:latin typeface="Courier New" pitchFamily="49" charset="0"/>
              </a:rPr>
              <a:t>	a = 1;</a:t>
            </a:r>
          </a:p>
          <a:p>
            <a:pPr>
              <a:lnSpc>
                <a:spcPct val="90000"/>
              </a:lnSpc>
              <a:buFont typeface="Wingdings" pitchFamily="2" charset="2"/>
              <a:buNone/>
            </a:pPr>
            <a:r>
              <a:rPr lang="en-US" sz="1200" noProof="1" smtClean="0">
                <a:latin typeface="Courier New" pitchFamily="49" charset="0"/>
              </a:rPr>
              <a:t>	Console.Write(b);</a:t>
            </a:r>
            <a:endParaRPr lang="en-US" sz="1200" noProof="1">
              <a:latin typeface="Courier New" pitchFamily="49" charset="0"/>
            </a:endParaRPr>
          </a:p>
          <a:p>
            <a:pPr>
              <a:lnSpc>
                <a:spcPct val="90000"/>
              </a:lnSpc>
              <a:buFont typeface="Wingdings" pitchFamily="2" charset="2"/>
              <a:buNone/>
            </a:pPr>
            <a:r>
              <a:rPr lang="en-US" sz="1200" noProof="1" smtClean="0">
                <a:latin typeface="Courier New" pitchFamily="49" charset="0"/>
              </a:rPr>
              <a:t>}</a:t>
            </a:r>
            <a:endParaRPr lang="en-US" sz="1200" dirty="0" smtClean="0">
              <a:latin typeface="Courier New" pitchFamily="49" charset="0"/>
            </a:endParaRPr>
          </a:p>
          <a:p>
            <a:pPr>
              <a:lnSpc>
                <a:spcPct val="90000"/>
              </a:lnSpc>
              <a:buFont typeface="Wingdings" pitchFamily="2" charset="2"/>
              <a:buNone/>
            </a:pPr>
            <a:endParaRPr lang="en-US" sz="1200" dirty="0" smtClean="0">
              <a:latin typeface="Courier New" pitchFamily="49" charset="0"/>
            </a:endParaRPr>
          </a:p>
          <a:p>
            <a:pPr>
              <a:lnSpc>
                <a:spcPct val="90000"/>
              </a:lnSpc>
              <a:buFont typeface="Wingdings" pitchFamily="2" charset="2"/>
              <a:buNone/>
            </a:pPr>
            <a:r>
              <a:rPr lang="en-US" sz="1200" dirty="0" smtClean="0">
                <a:latin typeface="Courier New" pitchFamily="49" charset="0"/>
              </a:rPr>
              <a:t>void t2() {</a:t>
            </a:r>
          </a:p>
          <a:p>
            <a:pPr>
              <a:lnSpc>
                <a:spcPct val="90000"/>
              </a:lnSpc>
              <a:buFont typeface="Wingdings" pitchFamily="2" charset="2"/>
              <a:buNone/>
            </a:pPr>
            <a:r>
              <a:rPr lang="en-US" sz="1200" dirty="0" smtClean="0">
                <a:latin typeface="Courier New" pitchFamily="49" charset="0"/>
              </a:rPr>
              <a:t>	b = 1;</a:t>
            </a:r>
          </a:p>
          <a:p>
            <a:pPr>
              <a:lnSpc>
                <a:spcPct val="90000"/>
              </a:lnSpc>
              <a:buFont typeface="Wingdings" pitchFamily="2" charset="2"/>
              <a:buNone/>
            </a:pPr>
            <a:r>
              <a:rPr lang="en-US" sz="1200" dirty="0" smtClean="0">
                <a:latin typeface="Courier New" pitchFamily="49" charset="0"/>
              </a:rPr>
              <a:t>	</a:t>
            </a:r>
            <a:r>
              <a:rPr lang="en-US" sz="1200" dirty="0" err="1" smtClean="0">
                <a:latin typeface="Courier New" pitchFamily="49" charset="0"/>
              </a:rPr>
              <a:t>Console.Write</a:t>
            </a:r>
            <a:r>
              <a:rPr lang="en-US" sz="1200" dirty="0" smtClean="0">
                <a:latin typeface="Courier New" pitchFamily="49" charset="0"/>
              </a:rPr>
              <a:t>(a);</a:t>
            </a:r>
          </a:p>
          <a:p>
            <a:pPr>
              <a:lnSpc>
                <a:spcPct val="90000"/>
              </a:lnSpc>
              <a:buFont typeface="Wingdings" pitchFamily="2" charset="2"/>
              <a:buNone/>
            </a:pPr>
            <a:r>
              <a:rPr lang="en-US" sz="1200" dirty="0" smtClean="0">
                <a:latin typeface="Courier New" pitchFamily="49" charset="0"/>
              </a:rPr>
              <a:t>}</a:t>
            </a:r>
          </a:p>
          <a:p>
            <a:pPr>
              <a:lnSpc>
                <a:spcPct val="90000"/>
              </a:lnSpc>
              <a:buFont typeface="Wingdings" pitchFamily="2" charset="2"/>
              <a:buNone/>
            </a:pPr>
            <a:endParaRPr lang="en-US" sz="1200" dirty="0">
              <a:latin typeface="Courier New" pitchFamily="49" charset="0"/>
            </a:endParaRPr>
          </a:p>
          <a:p>
            <a:pPr>
              <a:lnSpc>
                <a:spcPct val="90000"/>
              </a:lnSpc>
              <a:buFont typeface="Wingdings" pitchFamily="2" charset="2"/>
              <a:buNone/>
            </a:pPr>
            <a:endParaRPr lang="en-US" sz="1200" dirty="0" smtClean="0">
              <a:latin typeface="Courier New" pitchFamily="49" charset="0"/>
            </a:endParaRPr>
          </a:p>
        </p:txBody>
      </p:sp>
      <p:graphicFrame>
        <p:nvGraphicFramePr>
          <p:cNvPr id="5" name="Tabulka 4"/>
          <p:cNvGraphicFramePr>
            <a:graphicFrameLocks noGrp="1"/>
          </p:cNvGraphicFramePr>
          <p:nvPr>
            <p:extLst>
              <p:ext uri="{D42A27DB-BD31-4B8C-83A1-F6EECF244321}">
                <p14:modId xmlns:p14="http://schemas.microsoft.com/office/powerpoint/2010/main" val="1496402248"/>
              </p:ext>
            </p:extLst>
          </p:nvPr>
        </p:nvGraphicFramePr>
        <p:xfrm>
          <a:off x="539552" y="4365104"/>
          <a:ext cx="7920880" cy="1524000"/>
        </p:xfrm>
        <a:graphic>
          <a:graphicData uri="http://schemas.openxmlformats.org/drawingml/2006/table">
            <a:tbl>
              <a:tblPr firstRow="1" bandRow="1">
                <a:tableStyleId>{5C22544A-7EE6-4342-B048-85BDC9FD1C3A}</a:tableStyleId>
              </a:tblPr>
              <a:tblGrid>
                <a:gridCol w="825092"/>
                <a:gridCol w="7095788"/>
              </a:tblGrid>
              <a:tr h="300033">
                <a:tc>
                  <a:txBody>
                    <a:bodyPr/>
                    <a:lstStyle/>
                    <a:p>
                      <a:r>
                        <a:rPr lang="cs-CZ" sz="1400" dirty="0" err="1" smtClean="0"/>
                        <a:t>Option</a:t>
                      </a:r>
                      <a:endParaRPr lang="cs-CZ" sz="1400" dirty="0"/>
                    </a:p>
                  </a:txBody>
                  <a:tcPr/>
                </a:tc>
                <a:tc>
                  <a:txBody>
                    <a:bodyPr/>
                    <a:lstStyle/>
                    <a:p>
                      <a:r>
                        <a:rPr lang="cs-CZ" sz="1400" dirty="0" err="1" smtClean="0"/>
                        <a:t>Result</a:t>
                      </a:r>
                      <a:endParaRPr lang="cs-CZ" sz="1400" dirty="0"/>
                    </a:p>
                  </a:txBody>
                  <a:tcPr/>
                </a:tc>
              </a:tr>
              <a:tr h="300033">
                <a:tc>
                  <a:txBody>
                    <a:bodyPr/>
                    <a:lstStyle/>
                    <a:p>
                      <a:r>
                        <a:rPr lang="cs-CZ" sz="1400" dirty="0" smtClean="0"/>
                        <a:t>A</a:t>
                      </a:r>
                      <a:endParaRPr lang="cs-CZ" sz="1400" dirty="0"/>
                    </a:p>
                  </a:txBody>
                  <a:tcPr>
                    <a:solidFill>
                      <a:srgbClr val="FF0000"/>
                    </a:solidFill>
                  </a:tcPr>
                </a:tc>
                <a:tc>
                  <a:txBody>
                    <a:bodyPr/>
                    <a:lstStyle/>
                    <a:p>
                      <a:r>
                        <a:rPr lang="en-US" sz="1400" i="0" dirty="0" smtClean="0"/>
                        <a:t>0 0 </a:t>
                      </a:r>
                      <a:r>
                        <a:rPr lang="en-US" sz="1400" b="1" i="0" dirty="0" smtClean="0"/>
                        <a:t>(can</a:t>
                      </a:r>
                      <a:r>
                        <a:rPr lang="en-US" sz="1400" b="1" i="0" baseline="0" dirty="0" smtClean="0"/>
                        <a:t> happed due to optimizations in current processors – memory access reordering)</a:t>
                      </a:r>
                      <a:endParaRPr lang="cs-CZ" sz="1400" i="0" dirty="0"/>
                    </a:p>
                  </a:txBody>
                  <a:tcPr>
                    <a:solidFill>
                      <a:srgbClr val="FF0000"/>
                    </a:solidFill>
                  </a:tcPr>
                </a:tc>
              </a:tr>
              <a:tr h="300033">
                <a:tc>
                  <a:txBody>
                    <a:bodyPr/>
                    <a:lstStyle/>
                    <a:p>
                      <a:r>
                        <a:rPr lang="cs-CZ" sz="1400" dirty="0" smtClean="0"/>
                        <a:t>B</a:t>
                      </a:r>
                      <a:endParaRPr lang="cs-CZ" sz="1400" dirty="0"/>
                    </a:p>
                  </a:txBody>
                  <a:tcPr>
                    <a:solidFill>
                      <a:srgbClr val="92D050"/>
                    </a:solidFill>
                  </a:tcPr>
                </a:tc>
                <a:tc>
                  <a:txBody>
                    <a:bodyPr/>
                    <a:lstStyle/>
                    <a:p>
                      <a:r>
                        <a:rPr lang="en-US" sz="1400" i="0" dirty="0" smtClean="0"/>
                        <a:t>0</a:t>
                      </a:r>
                      <a:r>
                        <a:rPr lang="en-US" sz="1400" i="0" baseline="0" dirty="0" smtClean="0"/>
                        <a:t> 1</a:t>
                      </a:r>
                      <a:endParaRPr lang="cs-CZ" sz="1400" i="0" dirty="0"/>
                    </a:p>
                  </a:txBody>
                  <a:tcPr>
                    <a:solidFill>
                      <a:srgbClr val="92D050"/>
                    </a:solidFill>
                  </a:tcPr>
                </a:tc>
              </a:tr>
              <a:tr h="300033">
                <a:tc>
                  <a:txBody>
                    <a:bodyPr/>
                    <a:lstStyle/>
                    <a:p>
                      <a:r>
                        <a:rPr lang="cs-CZ" sz="1400" dirty="0" smtClean="0"/>
                        <a:t>C</a:t>
                      </a:r>
                      <a:endParaRPr lang="cs-CZ" sz="1400" dirty="0"/>
                    </a:p>
                  </a:txBody>
                  <a:tcPr>
                    <a:solidFill>
                      <a:srgbClr val="FFC000"/>
                    </a:solidFill>
                  </a:tcPr>
                </a:tc>
                <a:tc>
                  <a:txBody>
                    <a:bodyPr/>
                    <a:lstStyle/>
                    <a:p>
                      <a:r>
                        <a:rPr lang="en-US" sz="1400" i="0" dirty="0" smtClean="0"/>
                        <a:t>1</a:t>
                      </a:r>
                      <a:r>
                        <a:rPr lang="en-US" sz="1400" i="0" baseline="0" dirty="0" smtClean="0"/>
                        <a:t> 0 (due to preemption – </a:t>
                      </a:r>
                      <a:r>
                        <a:rPr lang="en-US" sz="1400" i="0" baseline="0" dirty="0" err="1" smtClean="0"/>
                        <a:t>Console.Write</a:t>
                      </a:r>
                      <a:r>
                        <a:rPr lang="en-US" sz="1400" i="0" baseline="0" dirty="0" smtClean="0"/>
                        <a:t>(b) is not atomic!)</a:t>
                      </a:r>
                      <a:endParaRPr lang="cs-CZ" sz="1400" i="0" dirty="0"/>
                    </a:p>
                  </a:txBody>
                  <a:tcPr>
                    <a:solidFill>
                      <a:srgbClr val="FFC000"/>
                    </a:solidFill>
                  </a:tcPr>
                </a:tc>
              </a:tr>
              <a:tr h="300033">
                <a:tc>
                  <a:txBody>
                    <a:bodyPr/>
                    <a:lstStyle/>
                    <a:p>
                      <a:r>
                        <a:rPr lang="cs-CZ" sz="1400" dirty="0" smtClean="0"/>
                        <a:t>D</a:t>
                      </a:r>
                      <a:endParaRPr lang="cs-CZ" sz="1400" dirty="0"/>
                    </a:p>
                  </a:txBody>
                  <a:tcPr>
                    <a:solidFill>
                      <a:srgbClr val="92D05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i="0" dirty="0" smtClean="0"/>
                        <a:t>1</a:t>
                      </a:r>
                      <a:r>
                        <a:rPr lang="en-US" sz="1400" i="0" baseline="0" dirty="0" smtClean="0"/>
                        <a:t> 1 (when running simultaneously)</a:t>
                      </a:r>
                      <a:endParaRPr lang="cs-CZ" sz="1400" i="0" dirty="0" smtClean="0"/>
                    </a:p>
                  </a:txBody>
                  <a:tcPr>
                    <a:solidFill>
                      <a:srgbClr val="92D050"/>
                    </a:solidFill>
                  </a:tcPr>
                </a:tc>
              </a:tr>
            </a:tbl>
          </a:graphicData>
        </a:graphic>
      </p:graphicFrame>
      <p:sp>
        <p:nvSpPr>
          <p:cNvPr id="6" name="Zaoblený obdélník 5"/>
          <p:cNvSpPr/>
          <p:nvPr/>
        </p:nvSpPr>
        <p:spPr>
          <a:xfrm>
            <a:off x="4139952" y="1340768"/>
            <a:ext cx="4608512" cy="2664296"/>
          </a:xfrm>
          <a:prstGeom prst="roundRect">
            <a:avLst>
              <a:gd name="adj" fmla="val 6841"/>
            </a:avLst>
          </a:prstGeom>
        </p:spPr>
        <p:style>
          <a:lnRef idx="1">
            <a:schemeClr val="accent5"/>
          </a:lnRef>
          <a:fillRef idx="2">
            <a:schemeClr val="accent5"/>
          </a:fillRef>
          <a:effectRef idx="1">
            <a:schemeClr val="accent5"/>
          </a:effectRef>
          <a:fontRef idx="minor">
            <a:schemeClr val="dk1"/>
          </a:fontRef>
        </p:style>
        <p:txBody>
          <a:bodyPr rtlCol="0" anchor="ctr"/>
          <a:lstStyle/>
          <a:p>
            <a:r>
              <a:rPr lang="en-US" dirty="0" smtClean="0">
                <a:solidFill>
                  <a:schemeClr val="accent1"/>
                </a:solidFill>
              </a:rPr>
              <a:t>t1: a = 1 </a:t>
            </a:r>
            <a:r>
              <a:rPr lang="en-US" dirty="0" smtClean="0">
                <a:solidFill>
                  <a:schemeClr val="tx1"/>
                </a:solidFill>
              </a:rPr>
              <a:t>(stored in </a:t>
            </a:r>
            <a:r>
              <a:rPr lang="en-US" dirty="0" smtClean="0">
                <a:solidFill>
                  <a:schemeClr val="accent1"/>
                </a:solidFill>
              </a:rPr>
              <a:t>CPU1 </a:t>
            </a:r>
            <a:r>
              <a:rPr lang="en-US" dirty="0" smtClean="0">
                <a:solidFill>
                  <a:schemeClr val="tx1"/>
                </a:solidFill>
              </a:rPr>
              <a:t>cache)</a:t>
            </a:r>
          </a:p>
          <a:p>
            <a:r>
              <a:rPr lang="en-US" dirty="0">
                <a:solidFill>
                  <a:srgbClr val="92D050"/>
                </a:solidFill>
              </a:rPr>
              <a:t>t2: b = </a:t>
            </a:r>
            <a:r>
              <a:rPr lang="en-US" dirty="0" smtClean="0">
                <a:solidFill>
                  <a:srgbClr val="92D050"/>
                </a:solidFill>
              </a:rPr>
              <a:t>1 </a:t>
            </a:r>
            <a:r>
              <a:rPr lang="en-US" dirty="0" smtClean="0">
                <a:solidFill>
                  <a:schemeClr val="tx1"/>
                </a:solidFill>
              </a:rPr>
              <a:t>(stored in </a:t>
            </a:r>
            <a:r>
              <a:rPr lang="en-US" dirty="0" smtClean="0">
                <a:solidFill>
                  <a:srgbClr val="92D050"/>
                </a:solidFill>
              </a:rPr>
              <a:t>CPU2 </a:t>
            </a:r>
            <a:r>
              <a:rPr lang="en-US" dirty="0" smtClean="0">
                <a:solidFill>
                  <a:schemeClr val="tx1"/>
                </a:solidFill>
              </a:rPr>
              <a:t>cache)</a:t>
            </a:r>
          </a:p>
          <a:p>
            <a:r>
              <a:rPr lang="en-US" dirty="0" smtClean="0">
                <a:solidFill>
                  <a:schemeClr val="accent1"/>
                </a:solidFill>
              </a:rPr>
              <a:t>t1: temp1 = b</a:t>
            </a:r>
            <a:r>
              <a:rPr lang="en-US" dirty="0" smtClean="0"/>
              <a:t> (== 0 in </a:t>
            </a:r>
            <a:r>
              <a:rPr lang="en-US" dirty="0" smtClean="0">
                <a:solidFill>
                  <a:schemeClr val="accent1"/>
                </a:solidFill>
              </a:rPr>
              <a:t>CPU1</a:t>
            </a:r>
            <a:r>
              <a:rPr lang="en-US" dirty="0" smtClean="0"/>
              <a:t> cache) </a:t>
            </a:r>
          </a:p>
          <a:p>
            <a:r>
              <a:rPr lang="en-US" dirty="0" smtClean="0">
                <a:solidFill>
                  <a:srgbClr val="92D050"/>
                </a:solidFill>
              </a:rPr>
              <a:t>t2: temp2 = a</a:t>
            </a:r>
            <a:r>
              <a:rPr lang="en-US" dirty="0" smtClean="0"/>
              <a:t> (== 0 in </a:t>
            </a:r>
            <a:r>
              <a:rPr lang="en-US" dirty="0" smtClean="0">
                <a:solidFill>
                  <a:srgbClr val="92D050"/>
                </a:solidFill>
              </a:rPr>
              <a:t>CPU2</a:t>
            </a:r>
            <a:r>
              <a:rPr lang="en-US" dirty="0" smtClean="0"/>
              <a:t> cache)</a:t>
            </a:r>
          </a:p>
          <a:p>
            <a:r>
              <a:rPr lang="en-US" dirty="0" smtClean="0">
                <a:solidFill>
                  <a:schemeClr val="accent1"/>
                </a:solidFill>
              </a:rPr>
              <a:t>CPU1: writes back a </a:t>
            </a:r>
            <a:r>
              <a:rPr lang="en-US" dirty="0" smtClean="0">
                <a:solidFill>
                  <a:schemeClr val="tx1"/>
                </a:solidFill>
              </a:rPr>
              <a:t>(== 1) </a:t>
            </a:r>
            <a:r>
              <a:rPr lang="en-US" dirty="0">
                <a:solidFill>
                  <a:srgbClr val="92D050"/>
                </a:solidFill>
              </a:rPr>
              <a:t>CPU2: </a:t>
            </a:r>
            <a:r>
              <a:rPr lang="en-US" dirty="0" smtClean="0">
                <a:solidFill>
                  <a:srgbClr val="92D050"/>
                </a:solidFill>
              </a:rPr>
              <a:t>sees a == 1</a:t>
            </a:r>
            <a:endParaRPr lang="en-US" dirty="0" smtClean="0">
              <a:solidFill>
                <a:schemeClr val="tx1"/>
              </a:solidFill>
            </a:endParaRPr>
          </a:p>
          <a:p>
            <a:r>
              <a:rPr lang="en-US" dirty="0" smtClean="0">
                <a:solidFill>
                  <a:srgbClr val="92D050"/>
                </a:solidFill>
              </a:rPr>
              <a:t>CPU2: writes back b </a:t>
            </a:r>
            <a:r>
              <a:rPr lang="en-US" dirty="0" smtClean="0">
                <a:solidFill>
                  <a:schemeClr val="tx1"/>
                </a:solidFill>
              </a:rPr>
              <a:t>(== 1) </a:t>
            </a:r>
            <a:r>
              <a:rPr lang="en-US" dirty="0">
                <a:solidFill>
                  <a:schemeClr val="accent1"/>
                </a:solidFill>
              </a:rPr>
              <a:t>CPU1: </a:t>
            </a:r>
            <a:r>
              <a:rPr lang="en-US" dirty="0" smtClean="0">
                <a:solidFill>
                  <a:schemeClr val="accent1"/>
                </a:solidFill>
              </a:rPr>
              <a:t>sees b == 1</a:t>
            </a:r>
            <a:endParaRPr lang="en-US" dirty="0" smtClean="0">
              <a:solidFill>
                <a:schemeClr val="tx1"/>
              </a:solidFill>
            </a:endParaRPr>
          </a:p>
          <a:p>
            <a:r>
              <a:rPr lang="en-US" dirty="0" smtClean="0">
                <a:solidFill>
                  <a:schemeClr val="accent1"/>
                </a:solidFill>
              </a:rPr>
              <a:t>t1</a:t>
            </a:r>
            <a:r>
              <a:rPr lang="en-US" dirty="0">
                <a:solidFill>
                  <a:schemeClr val="accent1"/>
                </a:solidFill>
              </a:rPr>
              <a:t>: </a:t>
            </a:r>
            <a:r>
              <a:rPr lang="en-US" dirty="0" err="1">
                <a:solidFill>
                  <a:schemeClr val="accent1"/>
                </a:solidFill>
              </a:rPr>
              <a:t>Console.Write</a:t>
            </a:r>
            <a:r>
              <a:rPr lang="en-US" dirty="0">
                <a:solidFill>
                  <a:schemeClr val="accent1"/>
                </a:solidFill>
              </a:rPr>
              <a:t>(temp1)</a:t>
            </a:r>
            <a:r>
              <a:rPr lang="en-US" dirty="0"/>
              <a:t> (== 0</a:t>
            </a:r>
            <a:r>
              <a:rPr lang="en-US" dirty="0" smtClean="0"/>
              <a:t>)</a:t>
            </a:r>
          </a:p>
          <a:p>
            <a:r>
              <a:rPr lang="en-US" dirty="0" smtClean="0">
                <a:solidFill>
                  <a:srgbClr val="92D050"/>
                </a:solidFill>
              </a:rPr>
              <a:t>t2: </a:t>
            </a:r>
            <a:r>
              <a:rPr lang="en-US" dirty="0" err="1" smtClean="0">
                <a:solidFill>
                  <a:srgbClr val="92D050"/>
                </a:solidFill>
              </a:rPr>
              <a:t>Console.Write</a:t>
            </a:r>
            <a:r>
              <a:rPr lang="en-US" dirty="0" smtClean="0">
                <a:solidFill>
                  <a:srgbClr val="92D050"/>
                </a:solidFill>
              </a:rPr>
              <a:t>(temp2)</a:t>
            </a:r>
            <a:r>
              <a:rPr lang="en-US" dirty="0" smtClean="0"/>
              <a:t> (== 0)</a:t>
            </a:r>
          </a:p>
        </p:txBody>
      </p:sp>
    </p:spTree>
    <p:extLst>
      <p:ext uri="{BB962C8B-B14F-4D97-AF65-F5344CB8AC3E}">
        <p14:creationId xmlns:p14="http://schemas.microsoft.com/office/powerpoint/2010/main" val="15508615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dirty="0"/>
              <a:t>Concurrent Access</a:t>
            </a:r>
          </a:p>
        </p:txBody>
      </p:sp>
      <p:sp>
        <p:nvSpPr>
          <p:cNvPr id="3" name="Zástupný symbol pro text 2"/>
          <p:cNvSpPr>
            <a:spLocks noGrp="1"/>
          </p:cNvSpPr>
          <p:nvPr>
            <p:ph type="body" sz="quarter" idx="13"/>
          </p:nvPr>
        </p:nvSpPr>
        <p:spPr>
          <a:xfrm>
            <a:off x="467544" y="980728"/>
            <a:ext cx="8208912" cy="5328592"/>
          </a:xfrm>
        </p:spPr>
        <p:txBody>
          <a:bodyPr>
            <a:noAutofit/>
          </a:bodyPr>
          <a:lstStyle/>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FF"/>
                </a:solidFill>
                <a:latin typeface="Consolas"/>
                <a:ea typeface="Times New Roman"/>
                <a:cs typeface="Times New Roman"/>
              </a:rPr>
              <a:t>using</a:t>
            </a:r>
            <a:r>
              <a:rPr lang="en-US" sz="1100" dirty="0">
                <a:solidFill>
                  <a:srgbClr val="000000"/>
                </a:solidFill>
                <a:latin typeface="Consolas"/>
                <a:ea typeface="Times New Roman"/>
                <a:cs typeface="Times New Roman"/>
              </a:rPr>
              <a:t> System;</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FF"/>
                </a:solidFill>
                <a:latin typeface="Consolas"/>
                <a:ea typeface="Times New Roman"/>
                <a:cs typeface="Times New Roman"/>
              </a:rPr>
              <a:t>using</a:t>
            </a:r>
            <a:r>
              <a:rPr lang="en-US" sz="1100" dirty="0">
                <a:solidFill>
                  <a:srgbClr val="000000"/>
                </a:solidFill>
                <a:latin typeface="Consolas"/>
                <a:ea typeface="Times New Roman"/>
                <a:cs typeface="Times New Roman"/>
              </a:rPr>
              <a:t> </a:t>
            </a:r>
            <a:r>
              <a:rPr lang="en-US" sz="1100" dirty="0" err="1">
                <a:solidFill>
                  <a:srgbClr val="000000"/>
                </a:solidFill>
                <a:latin typeface="Consolas"/>
                <a:ea typeface="Times New Roman"/>
                <a:cs typeface="Times New Roman"/>
              </a:rPr>
              <a:t>System.Threading</a:t>
            </a: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FF"/>
                </a:solidFill>
                <a:latin typeface="Consolas"/>
                <a:ea typeface="Times New Roman"/>
                <a:cs typeface="Times New Roman"/>
              </a:rPr>
              <a:t>class</a:t>
            </a:r>
            <a:r>
              <a:rPr lang="en-US" sz="1100" dirty="0">
                <a:solidFill>
                  <a:srgbClr val="000000"/>
                </a:solidFill>
                <a:latin typeface="Consolas"/>
                <a:ea typeface="Times New Roman"/>
                <a:cs typeface="Times New Roman"/>
              </a:rPr>
              <a:t> </a:t>
            </a:r>
            <a:r>
              <a:rPr lang="en-US" sz="1100" dirty="0">
                <a:solidFill>
                  <a:srgbClr val="2B91AF"/>
                </a:solidFill>
                <a:latin typeface="Consolas"/>
                <a:ea typeface="Times New Roman"/>
                <a:cs typeface="Times New Roman"/>
              </a:rPr>
              <a:t>Test</a:t>
            </a: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public</a:t>
            </a: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static</a:t>
            </a:r>
            <a:r>
              <a:rPr lang="en-US" sz="1100" dirty="0">
                <a:solidFill>
                  <a:srgbClr val="000000"/>
                </a:solidFill>
                <a:latin typeface="Consolas"/>
                <a:ea typeface="Times New Roman"/>
                <a:cs typeface="Times New Roman"/>
              </a:rPr>
              <a:t> </a:t>
            </a:r>
            <a:r>
              <a:rPr lang="en-US" sz="1100" dirty="0" err="1">
                <a:solidFill>
                  <a:srgbClr val="0000FF"/>
                </a:solidFill>
                <a:latin typeface="Consolas"/>
                <a:ea typeface="Times New Roman"/>
                <a:cs typeface="Times New Roman"/>
              </a:rPr>
              <a:t>int</a:t>
            </a:r>
            <a:r>
              <a:rPr lang="en-US" sz="1100" dirty="0">
                <a:solidFill>
                  <a:srgbClr val="000000"/>
                </a:solidFill>
                <a:latin typeface="Consolas"/>
                <a:ea typeface="Times New Roman"/>
                <a:cs typeface="Times New Roman"/>
              </a:rPr>
              <a:t> result;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public</a:t>
            </a: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static</a:t>
            </a:r>
            <a:r>
              <a:rPr lang="en-US" sz="1100" dirty="0">
                <a:solidFill>
                  <a:srgbClr val="000000"/>
                </a:solidFill>
                <a:latin typeface="Consolas"/>
                <a:ea typeface="Times New Roman"/>
                <a:cs typeface="Times New Roman"/>
              </a:rPr>
              <a:t> </a:t>
            </a:r>
            <a:r>
              <a:rPr lang="en-US" sz="1100" dirty="0" err="1" smtClean="0">
                <a:solidFill>
                  <a:srgbClr val="0000FF"/>
                </a:solidFill>
                <a:latin typeface="Consolas"/>
                <a:ea typeface="Times New Roman"/>
                <a:cs typeface="Times New Roman"/>
              </a:rPr>
              <a:t>bool</a:t>
            </a:r>
            <a:r>
              <a:rPr lang="en-US" sz="1100" dirty="0">
                <a:solidFill>
                  <a:srgbClr val="000000"/>
                </a:solidFill>
                <a:latin typeface="Consolas"/>
                <a:ea typeface="Times New Roman"/>
                <a:cs typeface="Times New Roman"/>
              </a:rPr>
              <a:t> finished;</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smtClean="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FF"/>
                </a:solidFill>
                <a:latin typeface="Consolas"/>
                <a:ea typeface="Times New Roman"/>
                <a:cs typeface="Times New Roman"/>
              </a:rPr>
              <a:t>  static</a:t>
            </a: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void</a:t>
            </a:r>
            <a:r>
              <a:rPr lang="en-US" sz="1100" dirty="0">
                <a:solidFill>
                  <a:srgbClr val="000000"/>
                </a:solidFill>
                <a:latin typeface="Consolas"/>
                <a:ea typeface="Times New Roman"/>
                <a:cs typeface="Times New Roman"/>
              </a:rPr>
              <a:t> Thread2()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result = </a:t>
            </a:r>
            <a:r>
              <a:rPr lang="en-US" sz="1100" dirty="0" smtClean="0">
                <a:solidFill>
                  <a:srgbClr val="000000"/>
                </a:solidFill>
                <a:latin typeface="Consolas"/>
                <a:ea typeface="Times New Roman"/>
                <a:cs typeface="Times New Roman"/>
              </a:rPr>
              <a:t>123</a:t>
            </a: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finished = </a:t>
            </a:r>
            <a:r>
              <a:rPr lang="en-US" sz="1100" dirty="0">
                <a:solidFill>
                  <a:srgbClr val="0000FF"/>
                </a:solidFill>
                <a:latin typeface="Consolas"/>
                <a:ea typeface="Times New Roman"/>
                <a:cs typeface="Times New Roman"/>
              </a:rPr>
              <a:t>true</a:t>
            </a: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smtClean="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static</a:t>
            </a: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void</a:t>
            </a:r>
            <a:r>
              <a:rPr lang="en-US" sz="1100" dirty="0">
                <a:solidFill>
                  <a:srgbClr val="000000"/>
                </a:solidFill>
                <a:latin typeface="Consolas"/>
                <a:ea typeface="Times New Roman"/>
                <a:cs typeface="Times New Roman"/>
              </a:rPr>
              <a:t> Main()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finished = </a:t>
            </a:r>
            <a:r>
              <a:rPr lang="en-US" sz="1100" dirty="0">
                <a:solidFill>
                  <a:srgbClr val="0000FF"/>
                </a:solidFill>
                <a:latin typeface="Consolas"/>
                <a:ea typeface="Times New Roman"/>
                <a:cs typeface="Times New Roman"/>
              </a:rPr>
              <a:t>false</a:t>
            </a: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smtClean="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new</a:t>
            </a:r>
            <a:r>
              <a:rPr lang="en-US" sz="1100" dirty="0">
                <a:solidFill>
                  <a:srgbClr val="000000"/>
                </a:solidFill>
                <a:latin typeface="Consolas"/>
                <a:ea typeface="Times New Roman"/>
                <a:cs typeface="Times New Roman"/>
              </a:rPr>
              <a:t> </a:t>
            </a:r>
            <a:r>
              <a:rPr lang="en-US" sz="1100" dirty="0" smtClean="0">
                <a:solidFill>
                  <a:srgbClr val="2B91AF"/>
                </a:solidFill>
                <a:latin typeface="Consolas"/>
                <a:ea typeface="Times New Roman"/>
                <a:cs typeface="Times New Roman"/>
              </a:rPr>
              <a:t>Thread</a:t>
            </a:r>
            <a:r>
              <a:rPr lang="en-US" sz="1100" dirty="0" smtClean="0">
                <a:solidFill>
                  <a:srgbClr val="000000"/>
                </a:solidFill>
                <a:latin typeface="Consolas"/>
                <a:ea typeface="Times New Roman"/>
                <a:cs typeface="Times New Roman"/>
              </a:rPr>
              <a:t>(Thread2).</a:t>
            </a:r>
            <a:r>
              <a:rPr lang="en-US" sz="1100" dirty="0">
                <a:solidFill>
                  <a:srgbClr val="000000"/>
                </a:solidFill>
                <a:latin typeface="Consolas"/>
                <a:ea typeface="Times New Roman"/>
                <a:cs typeface="Times New Roman"/>
              </a:rPr>
              <a:t>Start();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smtClean="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for</a:t>
            </a:r>
            <a:r>
              <a:rPr lang="en-US" sz="1100" dirty="0">
                <a:solidFill>
                  <a:srgbClr val="000000"/>
                </a:solidFill>
                <a:latin typeface="Consolas"/>
                <a:ea typeface="Times New Roman"/>
                <a:cs typeface="Times New Roman"/>
              </a:rPr>
              <a:t> (;;)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if</a:t>
            </a:r>
            <a:r>
              <a:rPr lang="en-US" sz="1100" dirty="0">
                <a:solidFill>
                  <a:srgbClr val="000000"/>
                </a:solidFill>
                <a:latin typeface="Consolas"/>
                <a:ea typeface="Times New Roman"/>
                <a:cs typeface="Times New Roman"/>
              </a:rPr>
              <a:t> (finished)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err="1">
                <a:solidFill>
                  <a:srgbClr val="2B91AF"/>
                </a:solidFill>
                <a:latin typeface="Consolas"/>
                <a:ea typeface="Times New Roman"/>
                <a:cs typeface="Times New Roman"/>
              </a:rPr>
              <a:t>Console</a:t>
            </a:r>
            <a:r>
              <a:rPr lang="en-US" sz="1100" dirty="0" err="1">
                <a:solidFill>
                  <a:srgbClr val="000000"/>
                </a:solidFill>
                <a:latin typeface="Consolas"/>
                <a:ea typeface="Times New Roman"/>
                <a:cs typeface="Times New Roman"/>
              </a:rPr>
              <a:t>.WriteLine</a:t>
            </a:r>
            <a:r>
              <a:rPr lang="en-US" sz="1100" dirty="0">
                <a:solidFill>
                  <a:srgbClr val="000000"/>
                </a:solidFill>
                <a:latin typeface="Consolas"/>
                <a:ea typeface="Times New Roman"/>
                <a:cs typeface="Times New Roman"/>
              </a:rPr>
              <a:t>(</a:t>
            </a:r>
            <a:r>
              <a:rPr lang="en-US" sz="1100" dirty="0">
                <a:solidFill>
                  <a:srgbClr val="A31515"/>
                </a:solidFill>
                <a:latin typeface="Consolas"/>
                <a:ea typeface="Times New Roman"/>
                <a:cs typeface="Times New Roman"/>
              </a:rPr>
              <a:t>"result = {0}"</a:t>
            </a:r>
            <a:r>
              <a:rPr lang="en-US" sz="1100" dirty="0">
                <a:solidFill>
                  <a:srgbClr val="000000"/>
                </a:solidFill>
                <a:latin typeface="Consolas"/>
                <a:ea typeface="Times New Roman"/>
                <a:cs typeface="Times New Roman"/>
              </a:rPr>
              <a:t>, result);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return</a:t>
            </a: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buNone/>
            </a:pPr>
            <a:endParaRPr lang="en-US" sz="1100" dirty="0"/>
          </a:p>
        </p:txBody>
      </p:sp>
    </p:spTree>
    <p:extLst>
      <p:ext uri="{BB962C8B-B14F-4D97-AF65-F5344CB8AC3E}">
        <p14:creationId xmlns:p14="http://schemas.microsoft.com/office/powerpoint/2010/main" val="2879726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6194" y="4149080"/>
            <a:ext cx="2981325"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Nadpis 1"/>
          <p:cNvSpPr>
            <a:spLocks noGrp="1"/>
          </p:cNvSpPr>
          <p:nvPr>
            <p:ph type="title"/>
          </p:nvPr>
        </p:nvSpPr>
        <p:spPr/>
        <p:txBody>
          <a:bodyPr/>
          <a:lstStyle/>
          <a:p>
            <a:r>
              <a:rPr lang="en-US" dirty="0" smtClean="0"/>
              <a:t>Concurrent Access</a:t>
            </a:r>
            <a:endParaRPr lang="en-US" dirty="0"/>
          </a:p>
        </p:txBody>
      </p:sp>
      <p:sp>
        <p:nvSpPr>
          <p:cNvPr id="3" name="Zástupný symbol pro text 2"/>
          <p:cNvSpPr>
            <a:spLocks noGrp="1"/>
          </p:cNvSpPr>
          <p:nvPr>
            <p:ph type="body" sz="quarter" idx="13"/>
          </p:nvPr>
        </p:nvSpPr>
        <p:spPr>
          <a:xfrm>
            <a:off x="467544" y="980728"/>
            <a:ext cx="8208912" cy="5328592"/>
          </a:xfrm>
        </p:spPr>
        <p:txBody>
          <a:bodyPr>
            <a:noAutofit/>
          </a:bodyPr>
          <a:lstStyle/>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FF"/>
                </a:solidFill>
                <a:latin typeface="Consolas"/>
                <a:ea typeface="Times New Roman"/>
                <a:cs typeface="Times New Roman"/>
              </a:rPr>
              <a:t>using</a:t>
            </a:r>
            <a:r>
              <a:rPr lang="en-US" sz="1100" dirty="0">
                <a:solidFill>
                  <a:srgbClr val="000000"/>
                </a:solidFill>
                <a:latin typeface="Consolas"/>
                <a:ea typeface="Times New Roman"/>
                <a:cs typeface="Times New Roman"/>
              </a:rPr>
              <a:t> System;</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FF"/>
                </a:solidFill>
                <a:latin typeface="Consolas"/>
                <a:ea typeface="Times New Roman"/>
                <a:cs typeface="Times New Roman"/>
              </a:rPr>
              <a:t>using</a:t>
            </a:r>
            <a:r>
              <a:rPr lang="en-US" sz="1100" dirty="0">
                <a:solidFill>
                  <a:srgbClr val="000000"/>
                </a:solidFill>
                <a:latin typeface="Consolas"/>
                <a:ea typeface="Times New Roman"/>
                <a:cs typeface="Times New Roman"/>
              </a:rPr>
              <a:t> </a:t>
            </a:r>
            <a:r>
              <a:rPr lang="en-US" sz="1100" dirty="0" err="1">
                <a:solidFill>
                  <a:srgbClr val="000000"/>
                </a:solidFill>
                <a:latin typeface="Consolas"/>
                <a:ea typeface="Times New Roman"/>
                <a:cs typeface="Times New Roman"/>
              </a:rPr>
              <a:t>System.Threading</a:t>
            </a: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FF"/>
                </a:solidFill>
                <a:latin typeface="Consolas"/>
                <a:ea typeface="Times New Roman"/>
                <a:cs typeface="Times New Roman"/>
              </a:rPr>
              <a:t>class</a:t>
            </a:r>
            <a:r>
              <a:rPr lang="en-US" sz="1100" dirty="0">
                <a:solidFill>
                  <a:srgbClr val="000000"/>
                </a:solidFill>
                <a:latin typeface="Consolas"/>
                <a:ea typeface="Times New Roman"/>
                <a:cs typeface="Times New Roman"/>
              </a:rPr>
              <a:t> </a:t>
            </a:r>
            <a:r>
              <a:rPr lang="en-US" sz="1100" dirty="0">
                <a:solidFill>
                  <a:srgbClr val="2B91AF"/>
                </a:solidFill>
                <a:latin typeface="Consolas"/>
                <a:ea typeface="Times New Roman"/>
                <a:cs typeface="Times New Roman"/>
              </a:rPr>
              <a:t>Test</a:t>
            </a: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public</a:t>
            </a: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static</a:t>
            </a:r>
            <a:r>
              <a:rPr lang="en-US" sz="1100" dirty="0">
                <a:solidFill>
                  <a:srgbClr val="000000"/>
                </a:solidFill>
                <a:latin typeface="Consolas"/>
                <a:ea typeface="Times New Roman"/>
                <a:cs typeface="Times New Roman"/>
              </a:rPr>
              <a:t> </a:t>
            </a:r>
            <a:r>
              <a:rPr lang="en-US" sz="1100" dirty="0" err="1">
                <a:solidFill>
                  <a:srgbClr val="0000FF"/>
                </a:solidFill>
                <a:latin typeface="Consolas"/>
                <a:ea typeface="Times New Roman"/>
                <a:cs typeface="Times New Roman"/>
              </a:rPr>
              <a:t>int</a:t>
            </a:r>
            <a:r>
              <a:rPr lang="en-US" sz="1100" dirty="0">
                <a:solidFill>
                  <a:srgbClr val="000000"/>
                </a:solidFill>
                <a:latin typeface="Consolas"/>
                <a:ea typeface="Times New Roman"/>
                <a:cs typeface="Times New Roman"/>
              </a:rPr>
              <a:t> result;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public</a:t>
            </a: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static</a:t>
            </a:r>
            <a:r>
              <a:rPr lang="en-US" sz="1100" dirty="0">
                <a:solidFill>
                  <a:srgbClr val="000000"/>
                </a:solidFill>
                <a:latin typeface="Consolas"/>
                <a:ea typeface="Times New Roman"/>
                <a:cs typeface="Times New Roman"/>
              </a:rPr>
              <a:t> </a:t>
            </a:r>
            <a:r>
              <a:rPr lang="en-US" sz="1100" dirty="0" err="1" smtClean="0">
                <a:solidFill>
                  <a:srgbClr val="0000FF"/>
                </a:solidFill>
                <a:latin typeface="Consolas"/>
                <a:ea typeface="Times New Roman"/>
                <a:cs typeface="Times New Roman"/>
              </a:rPr>
              <a:t>bool</a:t>
            </a:r>
            <a:r>
              <a:rPr lang="en-US" sz="1100" dirty="0">
                <a:solidFill>
                  <a:srgbClr val="000000"/>
                </a:solidFill>
                <a:latin typeface="Consolas"/>
                <a:ea typeface="Times New Roman"/>
                <a:cs typeface="Times New Roman"/>
              </a:rPr>
              <a:t> finished;</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smtClean="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FF"/>
                </a:solidFill>
                <a:latin typeface="Consolas"/>
                <a:ea typeface="Times New Roman"/>
                <a:cs typeface="Times New Roman"/>
              </a:rPr>
              <a:t>  static</a:t>
            </a: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void</a:t>
            </a:r>
            <a:r>
              <a:rPr lang="en-US" sz="1100" dirty="0">
                <a:solidFill>
                  <a:srgbClr val="000000"/>
                </a:solidFill>
                <a:latin typeface="Consolas"/>
                <a:ea typeface="Times New Roman"/>
                <a:cs typeface="Times New Roman"/>
              </a:rPr>
              <a:t> Thread2()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result = </a:t>
            </a:r>
            <a:r>
              <a:rPr lang="en-US" sz="1100" dirty="0" smtClean="0">
                <a:solidFill>
                  <a:srgbClr val="000000"/>
                </a:solidFill>
                <a:latin typeface="Consolas"/>
                <a:ea typeface="Times New Roman"/>
                <a:cs typeface="Times New Roman"/>
              </a:rPr>
              <a:t>123</a:t>
            </a: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finished = </a:t>
            </a:r>
            <a:r>
              <a:rPr lang="en-US" sz="1100" dirty="0">
                <a:solidFill>
                  <a:srgbClr val="0000FF"/>
                </a:solidFill>
                <a:latin typeface="Consolas"/>
                <a:ea typeface="Times New Roman"/>
                <a:cs typeface="Times New Roman"/>
              </a:rPr>
              <a:t>true</a:t>
            </a: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smtClean="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static</a:t>
            </a: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void</a:t>
            </a:r>
            <a:r>
              <a:rPr lang="en-US" sz="1100" dirty="0">
                <a:solidFill>
                  <a:srgbClr val="000000"/>
                </a:solidFill>
                <a:latin typeface="Consolas"/>
                <a:ea typeface="Times New Roman"/>
                <a:cs typeface="Times New Roman"/>
              </a:rPr>
              <a:t> Main()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finished = </a:t>
            </a:r>
            <a:r>
              <a:rPr lang="en-US" sz="1100" dirty="0">
                <a:solidFill>
                  <a:srgbClr val="0000FF"/>
                </a:solidFill>
                <a:latin typeface="Consolas"/>
                <a:ea typeface="Times New Roman"/>
                <a:cs typeface="Times New Roman"/>
              </a:rPr>
              <a:t>false</a:t>
            </a: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smtClean="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new</a:t>
            </a:r>
            <a:r>
              <a:rPr lang="en-US" sz="1100" dirty="0">
                <a:solidFill>
                  <a:srgbClr val="000000"/>
                </a:solidFill>
                <a:latin typeface="Consolas"/>
                <a:ea typeface="Times New Roman"/>
                <a:cs typeface="Times New Roman"/>
              </a:rPr>
              <a:t> </a:t>
            </a:r>
            <a:r>
              <a:rPr lang="en-US" sz="1100" dirty="0" smtClean="0">
                <a:solidFill>
                  <a:srgbClr val="2B91AF"/>
                </a:solidFill>
                <a:latin typeface="Consolas"/>
                <a:ea typeface="Times New Roman"/>
                <a:cs typeface="Times New Roman"/>
              </a:rPr>
              <a:t>Thread</a:t>
            </a:r>
            <a:r>
              <a:rPr lang="en-US" sz="1100" dirty="0" smtClean="0">
                <a:solidFill>
                  <a:srgbClr val="000000"/>
                </a:solidFill>
                <a:latin typeface="Consolas"/>
                <a:ea typeface="Times New Roman"/>
                <a:cs typeface="Times New Roman"/>
              </a:rPr>
              <a:t>(Thread2).</a:t>
            </a:r>
            <a:r>
              <a:rPr lang="en-US" sz="1100" dirty="0">
                <a:solidFill>
                  <a:srgbClr val="000000"/>
                </a:solidFill>
                <a:latin typeface="Consolas"/>
                <a:ea typeface="Times New Roman"/>
                <a:cs typeface="Times New Roman"/>
              </a:rPr>
              <a:t>Start();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smtClean="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for</a:t>
            </a:r>
            <a:r>
              <a:rPr lang="en-US" sz="1100" dirty="0">
                <a:solidFill>
                  <a:srgbClr val="000000"/>
                </a:solidFill>
                <a:latin typeface="Consolas"/>
                <a:ea typeface="Times New Roman"/>
                <a:cs typeface="Times New Roman"/>
              </a:rPr>
              <a:t> (;;)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if</a:t>
            </a:r>
            <a:r>
              <a:rPr lang="en-US" sz="1100" dirty="0">
                <a:solidFill>
                  <a:srgbClr val="000000"/>
                </a:solidFill>
                <a:latin typeface="Consolas"/>
                <a:ea typeface="Times New Roman"/>
                <a:cs typeface="Times New Roman"/>
              </a:rPr>
              <a:t> (finished)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err="1">
                <a:solidFill>
                  <a:srgbClr val="2B91AF"/>
                </a:solidFill>
                <a:latin typeface="Consolas"/>
                <a:ea typeface="Times New Roman"/>
                <a:cs typeface="Times New Roman"/>
              </a:rPr>
              <a:t>Console</a:t>
            </a:r>
            <a:r>
              <a:rPr lang="en-US" sz="1100" dirty="0" err="1">
                <a:solidFill>
                  <a:srgbClr val="000000"/>
                </a:solidFill>
                <a:latin typeface="Consolas"/>
                <a:ea typeface="Times New Roman"/>
                <a:cs typeface="Times New Roman"/>
              </a:rPr>
              <a:t>.WriteLine</a:t>
            </a:r>
            <a:r>
              <a:rPr lang="en-US" sz="1100" dirty="0">
                <a:solidFill>
                  <a:srgbClr val="000000"/>
                </a:solidFill>
                <a:latin typeface="Consolas"/>
                <a:ea typeface="Times New Roman"/>
                <a:cs typeface="Times New Roman"/>
              </a:rPr>
              <a:t>(</a:t>
            </a:r>
            <a:r>
              <a:rPr lang="en-US" sz="1100" dirty="0">
                <a:solidFill>
                  <a:srgbClr val="A31515"/>
                </a:solidFill>
                <a:latin typeface="Consolas"/>
                <a:ea typeface="Times New Roman"/>
                <a:cs typeface="Times New Roman"/>
              </a:rPr>
              <a:t>"result = {0}"</a:t>
            </a:r>
            <a:r>
              <a:rPr lang="en-US" sz="1100" dirty="0">
                <a:solidFill>
                  <a:srgbClr val="000000"/>
                </a:solidFill>
                <a:latin typeface="Consolas"/>
                <a:ea typeface="Times New Roman"/>
                <a:cs typeface="Times New Roman"/>
              </a:rPr>
              <a:t>, result);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return</a:t>
            </a: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buNone/>
            </a:pPr>
            <a:endParaRPr lang="en-US" sz="11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5301208"/>
            <a:ext cx="3352800" cy="1390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Šipka doprava 3"/>
          <p:cNvSpPr/>
          <p:nvPr/>
        </p:nvSpPr>
        <p:spPr>
          <a:xfrm>
            <a:off x="4518625" y="5156448"/>
            <a:ext cx="1152128" cy="576064"/>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 name="Zaoblený obdélník 4"/>
          <p:cNvSpPr/>
          <p:nvPr/>
        </p:nvSpPr>
        <p:spPr>
          <a:xfrm>
            <a:off x="7008784" y="5121914"/>
            <a:ext cx="1296144" cy="43279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b="1" dirty="0" smtClean="0"/>
              <a:t>or</a:t>
            </a:r>
            <a:endParaRPr lang="en-US" b="1" dirty="0"/>
          </a:p>
        </p:txBody>
      </p:sp>
    </p:spTree>
    <p:extLst>
      <p:ext uri="{BB962C8B-B14F-4D97-AF65-F5344CB8AC3E}">
        <p14:creationId xmlns:p14="http://schemas.microsoft.com/office/powerpoint/2010/main" val="34076712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6194" y="4149080"/>
            <a:ext cx="2981325"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Nadpis 1"/>
          <p:cNvSpPr>
            <a:spLocks noGrp="1"/>
          </p:cNvSpPr>
          <p:nvPr>
            <p:ph type="title"/>
          </p:nvPr>
        </p:nvSpPr>
        <p:spPr/>
        <p:txBody>
          <a:bodyPr/>
          <a:lstStyle/>
          <a:p>
            <a:r>
              <a:rPr lang="en-US" dirty="0" smtClean="0"/>
              <a:t>Concurrent Access</a:t>
            </a:r>
            <a:endParaRPr lang="en-US" dirty="0"/>
          </a:p>
        </p:txBody>
      </p:sp>
      <p:sp>
        <p:nvSpPr>
          <p:cNvPr id="3" name="Zástupný symbol pro text 2"/>
          <p:cNvSpPr>
            <a:spLocks noGrp="1"/>
          </p:cNvSpPr>
          <p:nvPr>
            <p:ph type="body" sz="quarter" idx="13"/>
          </p:nvPr>
        </p:nvSpPr>
        <p:spPr>
          <a:xfrm>
            <a:off x="467544" y="980728"/>
            <a:ext cx="8208912" cy="5328592"/>
          </a:xfrm>
        </p:spPr>
        <p:txBody>
          <a:bodyPr>
            <a:noAutofit/>
          </a:bodyPr>
          <a:lstStyle/>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FF"/>
                </a:solidFill>
                <a:latin typeface="Consolas"/>
                <a:ea typeface="Times New Roman"/>
                <a:cs typeface="Times New Roman"/>
              </a:rPr>
              <a:t>using</a:t>
            </a:r>
            <a:r>
              <a:rPr lang="en-US" sz="1100" dirty="0">
                <a:solidFill>
                  <a:srgbClr val="000000"/>
                </a:solidFill>
                <a:latin typeface="Consolas"/>
                <a:ea typeface="Times New Roman"/>
                <a:cs typeface="Times New Roman"/>
              </a:rPr>
              <a:t> System;</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FF"/>
                </a:solidFill>
                <a:latin typeface="Consolas"/>
                <a:ea typeface="Times New Roman"/>
                <a:cs typeface="Times New Roman"/>
              </a:rPr>
              <a:t>using</a:t>
            </a:r>
            <a:r>
              <a:rPr lang="en-US" sz="1100" dirty="0">
                <a:solidFill>
                  <a:srgbClr val="000000"/>
                </a:solidFill>
                <a:latin typeface="Consolas"/>
                <a:ea typeface="Times New Roman"/>
                <a:cs typeface="Times New Roman"/>
              </a:rPr>
              <a:t> </a:t>
            </a:r>
            <a:r>
              <a:rPr lang="en-US" sz="1100" dirty="0" err="1">
                <a:solidFill>
                  <a:srgbClr val="000000"/>
                </a:solidFill>
                <a:latin typeface="Consolas"/>
                <a:ea typeface="Times New Roman"/>
                <a:cs typeface="Times New Roman"/>
              </a:rPr>
              <a:t>System.Threading</a:t>
            </a: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FF"/>
                </a:solidFill>
                <a:latin typeface="Consolas"/>
                <a:ea typeface="Times New Roman"/>
                <a:cs typeface="Times New Roman"/>
              </a:rPr>
              <a:t>class</a:t>
            </a:r>
            <a:r>
              <a:rPr lang="en-US" sz="1100" dirty="0">
                <a:solidFill>
                  <a:srgbClr val="000000"/>
                </a:solidFill>
                <a:latin typeface="Consolas"/>
                <a:ea typeface="Times New Roman"/>
                <a:cs typeface="Times New Roman"/>
              </a:rPr>
              <a:t> </a:t>
            </a:r>
            <a:r>
              <a:rPr lang="en-US" sz="1100" dirty="0">
                <a:solidFill>
                  <a:srgbClr val="2B91AF"/>
                </a:solidFill>
                <a:latin typeface="Consolas"/>
                <a:ea typeface="Times New Roman"/>
                <a:cs typeface="Times New Roman"/>
              </a:rPr>
              <a:t>Test</a:t>
            </a: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public</a:t>
            </a: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static</a:t>
            </a:r>
            <a:r>
              <a:rPr lang="en-US" sz="1100" dirty="0">
                <a:solidFill>
                  <a:srgbClr val="000000"/>
                </a:solidFill>
                <a:latin typeface="Consolas"/>
                <a:ea typeface="Times New Roman"/>
                <a:cs typeface="Times New Roman"/>
              </a:rPr>
              <a:t> </a:t>
            </a:r>
            <a:r>
              <a:rPr lang="en-US" sz="1100" dirty="0" err="1">
                <a:solidFill>
                  <a:srgbClr val="0000FF"/>
                </a:solidFill>
                <a:latin typeface="Consolas"/>
                <a:ea typeface="Times New Roman"/>
                <a:cs typeface="Times New Roman"/>
              </a:rPr>
              <a:t>int</a:t>
            </a:r>
            <a:r>
              <a:rPr lang="en-US" sz="1100" dirty="0">
                <a:solidFill>
                  <a:srgbClr val="000000"/>
                </a:solidFill>
                <a:latin typeface="Consolas"/>
                <a:ea typeface="Times New Roman"/>
                <a:cs typeface="Times New Roman"/>
              </a:rPr>
              <a:t> result;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public</a:t>
            </a: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static</a:t>
            </a:r>
            <a:r>
              <a:rPr lang="en-US" sz="1100" dirty="0">
                <a:solidFill>
                  <a:srgbClr val="000000"/>
                </a:solidFill>
                <a:latin typeface="Consolas"/>
                <a:ea typeface="Times New Roman"/>
                <a:cs typeface="Times New Roman"/>
              </a:rPr>
              <a:t> </a:t>
            </a:r>
            <a:r>
              <a:rPr lang="en-US" sz="1100" dirty="0" err="1" smtClean="0">
                <a:solidFill>
                  <a:srgbClr val="0000FF"/>
                </a:solidFill>
                <a:latin typeface="Consolas"/>
                <a:ea typeface="Times New Roman"/>
                <a:cs typeface="Times New Roman"/>
              </a:rPr>
              <a:t>bool</a:t>
            </a:r>
            <a:r>
              <a:rPr lang="en-US" sz="1100" dirty="0">
                <a:solidFill>
                  <a:srgbClr val="000000"/>
                </a:solidFill>
                <a:latin typeface="Consolas"/>
                <a:ea typeface="Times New Roman"/>
                <a:cs typeface="Times New Roman"/>
              </a:rPr>
              <a:t> finished;</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smtClean="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FF"/>
                </a:solidFill>
                <a:latin typeface="Consolas"/>
                <a:ea typeface="Times New Roman"/>
                <a:cs typeface="Times New Roman"/>
              </a:rPr>
              <a:t>  static</a:t>
            </a: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void</a:t>
            </a:r>
            <a:r>
              <a:rPr lang="en-US" sz="1100" dirty="0">
                <a:solidFill>
                  <a:srgbClr val="000000"/>
                </a:solidFill>
                <a:latin typeface="Consolas"/>
                <a:ea typeface="Times New Roman"/>
                <a:cs typeface="Times New Roman"/>
              </a:rPr>
              <a:t> Thread2()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result = </a:t>
            </a:r>
            <a:r>
              <a:rPr lang="en-US" sz="1100" dirty="0" smtClean="0">
                <a:solidFill>
                  <a:srgbClr val="000000"/>
                </a:solidFill>
                <a:latin typeface="Consolas"/>
                <a:ea typeface="Times New Roman"/>
                <a:cs typeface="Times New Roman"/>
              </a:rPr>
              <a:t>123</a:t>
            </a: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finished = </a:t>
            </a:r>
            <a:r>
              <a:rPr lang="en-US" sz="1100" dirty="0">
                <a:solidFill>
                  <a:srgbClr val="0000FF"/>
                </a:solidFill>
                <a:latin typeface="Consolas"/>
                <a:ea typeface="Times New Roman"/>
                <a:cs typeface="Times New Roman"/>
              </a:rPr>
              <a:t>true</a:t>
            </a: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smtClean="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static</a:t>
            </a: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void</a:t>
            </a:r>
            <a:r>
              <a:rPr lang="en-US" sz="1100" dirty="0">
                <a:solidFill>
                  <a:srgbClr val="000000"/>
                </a:solidFill>
                <a:latin typeface="Consolas"/>
                <a:ea typeface="Times New Roman"/>
                <a:cs typeface="Times New Roman"/>
              </a:rPr>
              <a:t> Main()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finished = </a:t>
            </a:r>
            <a:r>
              <a:rPr lang="en-US" sz="1100" dirty="0">
                <a:solidFill>
                  <a:srgbClr val="0000FF"/>
                </a:solidFill>
                <a:latin typeface="Consolas"/>
                <a:ea typeface="Times New Roman"/>
                <a:cs typeface="Times New Roman"/>
              </a:rPr>
              <a:t>false</a:t>
            </a: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smtClean="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new</a:t>
            </a:r>
            <a:r>
              <a:rPr lang="en-US" sz="1100" dirty="0">
                <a:solidFill>
                  <a:srgbClr val="000000"/>
                </a:solidFill>
                <a:latin typeface="Consolas"/>
                <a:ea typeface="Times New Roman"/>
                <a:cs typeface="Times New Roman"/>
              </a:rPr>
              <a:t> </a:t>
            </a:r>
            <a:r>
              <a:rPr lang="en-US" sz="1100" dirty="0" smtClean="0">
                <a:solidFill>
                  <a:srgbClr val="2B91AF"/>
                </a:solidFill>
                <a:latin typeface="Consolas"/>
                <a:ea typeface="Times New Roman"/>
                <a:cs typeface="Times New Roman"/>
              </a:rPr>
              <a:t>Thread</a:t>
            </a:r>
            <a:r>
              <a:rPr lang="en-US" sz="1100" dirty="0" smtClean="0">
                <a:solidFill>
                  <a:srgbClr val="000000"/>
                </a:solidFill>
                <a:latin typeface="Consolas"/>
                <a:ea typeface="Times New Roman"/>
                <a:cs typeface="Times New Roman"/>
              </a:rPr>
              <a:t>(Thread2).</a:t>
            </a:r>
            <a:r>
              <a:rPr lang="en-US" sz="1100" dirty="0">
                <a:solidFill>
                  <a:srgbClr val="000000"/>
                </a:solidFill>
                <a:latin typeface="Consolas"/>
                <a:ea typeface="Times New Roman"/>
                <a:cs typeface="Times New Roman"/>
              </a:rPr>
              <a:t>Start();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smtClean="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for</a:t>
            </a:r>
            <a:r>
              <a:rPr lang="en-US" sz="1100" dirty="0">
                <a:solidFill>
                  <a:srgbClr val="000000"/>
                </a:solidFill>
                <a:latin typeface="Consolas"/>
                <a:ea typeface="Times New Roman"/>
                <a:cs typeface="Times New Roman"/>
              </a:rPr>
              <a:t> (;;)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if</a:t>
            </a:r>
            <a:r>
              <a:rPr lang="en-US" sz="1100" dirty="0">
                <a:solidFill>
                  <a:srgbClr val="000000"/>
                </a:solidFill>
                <a:latin typeface="Consolas"/>
                <a:ea typeface="Times New Roman"/>
                <a:cs typeface="Times New Roman"/>
              </a:rPr>
              <a:t> (finished)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err="1">
                <a:solidFill>
                  <a:srgbClr val="2B91AF"/>
                </a:solidFill>
                <a:latin typeface="Consolas"/>
                <a:ea typeface="Times New Roman"/>
                <a:cs typeface="Times New Roman"/>
              </a:rPr>
              <a:t>Console</a:t>
            </a:r>
            <a:r>
              <a:rPr lang="en-US" sz="1100" dirty="0" err="1">
                <a:solidFill>
                  <a:srgbClr val="000000"/>
                </a:solidFill>
                <a:latin typeface="Consolas"/>
                <a:ea typeface="Times New Roman"/>
                <a:cs typeface="Times New Roman"/>
              </a:rPr>
              <a:t>.WriteLine</a:t>
            </a:r>
            <a:r>
              <a:rPr lang="en-US" sz="1100" dirty="0">
                <a:solidFill>
                  <a:srgbClr val="000000"/>
                </a:solidFill>
                <a:latin typeface="Consolas"/>
                <a:ea typeface="Times New Roman"/>
                <a:cs typeface="Times New Roman"/>
              </a:rPr>
              <a:t>(</a:t>
            </a:r>
            <a:r>
              <a:rPr lang="en-US" sz="1100" dirty="0">
                <a:solidFill>
                  <a:srgbClr val="A31515"/>
                </a:solidFill>
                <a:latin typeface="Consolas"/>
                <a:ea typeface="Times New Roman"/>
                <a:cs typeface="Times New Roman"/>
              </a:rPr>
              <a:t>"result = {0}"</a:t>
            </a:r>
            <a:r>
              <a:rPr lang="en-US" sz="1100" dirty="0">
                <a:solidFill>
                  <a:srgbClr val="000000"/>
                </a:solidFill>
                <a:latin typeface="Consolas"/>
                <a:ea typeface="Times New Roman"/>
                <a:cs typeface="Times New Roman"/>
              </a:rPr>
              <a:t>, result);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return</a:t>
            </a: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buNone/>
            </a:pPr>
            <a:endParaRPr lang="en-US" sz="11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5301208"/>
            <a:ext cx="3352800" cy="1390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Šipka doprava 3"/>
          <p:cNvSpPr/>
          <p:nvPr/>
        </p:nvSpPr>
        <p:spPr>
          <a:xfrm>
            <a:off x="4518625" y="5156448"/>
            <a:ext cx="1152128" cy="576064"/>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 name="Zaoblený obdélník 4"/>
          <p:cNvSpPr/>
          <p:nvPr/>
        </p:nvSpPr>
        <p:spPr>
          <a:xfrm>
            <a:off x="7008784" y="5121914"/>
            <a:ext cx="1296144" cy="43279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b="1" dirty="0" smtClean="0"/>
              <a:t>or</a:t>
            </a:r>
            <a:endParaRPr lang="en-US" b="1" dirty="0"/>
          </a:p>
        </p:txBody>
      </p:sp>
      <p:sp>
        <p:nvSpPr>
          <p:cNvPr id="8" name="Zaoblený obdélník 7"/>
          <p:cNvSpPr/>
          <p:nvPr/>
        </p:nvSpPr>
        <p:spPr>
          <a:xfrm>
            <a:off x="5508104" y="1196752"/>
            <a:ext cx="3312368" cy="1008112"/>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smtClean="0"/>
              <a:t>Can it be more wrong?</a:t>
            </a:r>
            <a:endParaRPr lang="en-US" dirty="0"/>
          </a:p>
        </p:txBody>
      </p:sp>
    </p:spTree>
    <p:extLst>
      <p:ext uri="{BB962C8B-B14F-4D97-AF65-F5344CB8AC3E}">
        <p14:creationId xmlns:p14="http://schemas.microsoft.com/office/powerpoint/2010/main" val="26011607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6194" y="4149080"/>
            <a:ext cx="2981325"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Nadpis 1"/>
          <p:cNvSpPr>
            <a:spLocks noGrp="1"/>
          </p:cNvSpPr>
          <p:nvPr>
            <p:ph type="title"/>
          </p:nvPr>
        </p:nvSpPr>
        <p:spPr/>
        <p:txBody>
          <a:bodyPr/>
          <a:lstStyle/>
          <a:p>
            <a:r>
              <a:rPr lang="en-US" dirty="0" smtClean="0"/>
              <a:t>Concurrent Access</a:t>
            </a:r>
            <a:endParaRPr lang="en-US" dirty="0"/>
          </a:p>
        </p:txBody>
      </p:sp>
      <p:sp>
        <p:nvSpPr>
          <p:cNvPr id="3" name="Zástupný symbol pro text 2"/>
          <p:cNvSpPr>
            <a:spLocks noGrp="1"/>
          </p:cNvSpPr>
          <p:nvPr>
            <p:ph type="body" sz="quarter" idx="13"/>
          </p:nvPr>
        </p:nvSpPr>
        <p:spPr>
          <a:xfrm>
            <a:off x="467544" y="980728"/>
            <a:ext cx="8208912" cy="5328592"/>
          </a:xfrm>
        </p:spPr>
        <p:txBody>
          <a:bodyPr>
            <a:noAutofit/>
          </a:bodyPr>
          <a:lstStyle/>
          <a:p>
            <a:pPr marL="0" indent="0">
              <a:lnSpc>
                <a:spcPct val="115000"/>
              </a:lnSpc>
              <a:spcAft>
                <a:spcPts val="0"/>
              </a:spcAft>
              <a:buNone/>
            </a:pPr>
            <a:r>
              <a:rPr lang="en-US" sz="1100" dirty="0">
                <a:solidFill>
                  <a:srgbClr val="0000FF"/>
                </a:solidFill>
                <a:highlight>
                  <a:srgbClr val="FFFFFF"/>
                </a:highlight>
                <a:latin typeface="Consolas"/>
                <a:ea typeface="Calibri"/>
                <a:cs typeface="Times New Roman"/>
              </a:rPr>
              <a:t>using</a:t>
            </a:r>
            <a:r>
              <a:rPr lang="en-US" sz="1100" dirty="0">
                <a:solidFill>
                  <a:srgbClr val="000000"/>
                </a:solidFill>
                <a:highlight>
                  <a:srgbClr val="FFFFFF"/>
                </a:highlight>
                <a:latin typeface="Consolas"/>
                <a:ea typeface="Calibri"/>
                <a:cs typeface="Times New Roman"/>
              </a:rPr>
              <a:t> System;</a:t>
            </a:r>
            <a:endParaRPr lang="en-US" sz="1400" dirty="0">
              <a:ea typeface="Calibri"/>
              <a:cs typeface="Times New Roman"/>
            </a:endParaRPr>
          </a:p>
          <a:p>
            <a:pPr marL="0" indent="0">
              <a:lnSpc>
                <a:spcPct val="115000"/>
              </a:lnSpc>
              <a:spcAft>
                <a:spcPts val="0"/>
              </a:spcAft>
              <a:buNone/>
            </a:pPr>
            <a:r>
              <a:rPr lang="en-US" sz="1100" dirty="0">
                <a:solidFill>
                  <a:srgbClr val="0000FF"/>
                </a:solidFill>
                <a:highlight>
                  <a:srgbClr val="FFFFFF"/>
                </a:highlight>
                <a:latin typeface="Consolas"/>
                <a:ea typeface="Calibri"/>
                <a:cs typeface="Times New Roman"/>
              </a:rPr>
              <a:t>using</a:t>
            </a:r>
            <a:r>
              <a:rPr lang="en-US" sz="1100" dirty="0">
                <a:solidFill>
                  <a:srgbClr val="000000"/>
                </a:solidFill>
                <a:highlight>
                  <a:srgbClr val="FFFFFF"/>
                </a:highlight>
                <a:latin typeface="Consolas"/>
                <a:ea typeface="Calibri"/>
                <a:cs typeface="Times New Roman"/>
              </a:rPr>
              <a:t> </a:t>
            </a:r>
            <a:r>
              <a:rPr lang="en-US" sz="1100" dirty="0" err="1">
                <a:solidFill>
                  <a:srgbClr val="000000"/>
                </a:solidFill>
                <a:highlight>
                  <a:srgbClr val="FFFFFF"/>
                </a:highlight>
                <a:latin typeface="Consolas"/>
                <a:ea typeface="Calibri"/>
                <a:cs typeface="Times New Roman"/>
              </a:rPr>
              <a:t>System.Threading</a:t>
            </a:r>
            <a:r>
              <a:rPr lang="en-US" sz="1100" dirty="0">
                <a:solidFill>
                  <a:srgbClr val="000000"/>
                </a:solidFill>
                <a:highlight>
                  <a:srgbClr val="FFFFFF"/>
                </a:highlight>
                <a:latin typeface="Consolas"/>
                <a:ea typeface="Calibri"/>
                <a:cs typeface="Times New Roman"/>
              </a:rPr>
              <a:t>;</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endParaRPr lang="en-US" sz="1400" dirty="0">
              <a:ea typeface="Calibri"/>
              <a:cs typeface="Times New Roman"/>
            </a:endParaRPr>
          </a:p>
          <a:p>
            <a:pPr marL="0" indent="0">
              <a:lnSpc>
                <a:spcPct val="115000"/>
              </a:lnSpc>
              <a:spcAft>
                <a:spcPts val="0"/>
              </a:spcAft>
              <a:buNone/>
            </a:pPr>
            <a:r>
              <a:rPr lang="en-US" sz="1100" dirty="0">
                <a:solidFill>
                  <a:srgbClr val="0000FF"/>
                </a:solidFill>
                <a:highlight>
                  <a:srgbClr val="FFFFFF"/>
                </a:highlight>
                <a:latin typeface="Consolas"/>
                <a:ea typeface="Calibri"/>
                <a:cs typeface="Times New Roman"/>
              </a:rPr>
              <a:t>class</a:t>
            </a:r>
            <a:r>
              <a:rPr lang="en-US" sz="1100" dirty="0">
                <a:solidFill>
                  <a:srgbClr val="000000"/>
                </a:solidFill>
                <a:highlight>
                  <a:srgbClr val="FFFFFF"/>
                </a:highlight>
                <a:latin typeface="Consolas"/>
                <a:ea typeface="Calibri"/>
                <a:cs typeface="Times New Roman"/>
              </a:rPr>
              <a:t> </a:t>
            </a:r>
            <a:r>
              <a:rPr lang="en-US" sz="1100" dirty="0">
                <a:solidFill>
                  <a:srgbClr val="2B91AF"/>
                </a:solidFill>
                <a:highlight>
                  <a:srgbClr val="FFFFFF"/>
                </a:highlight>
                <a:latin typeface="Consolas"/>
                <a:ea typeface="Calibri"/>
                <a:cs typeface="Times New Roman"/>
              </a:rPr>
              <a:t>Test</a:t>
            </a:r>
            <a:r>
              <a:rPr lang="en-US" sz="1100" dirty="0">
                <a:solidFill>
                  <a:srgbClr val="000000"/>
                </a:solidFill>
                <a:highlight>
                  <a:srgbClr val="FFFFFF"/>
                </a:highlight>
                <a:latin typeface="Consolas"/>
                <a:ea typeface="Calibri"/>
                <a:cs typeface="Times New Roman"/>
              </a:rPr>
              <a:t> {</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r>
              <a:rPr lang="en-US" sz="1100" dirty="0">
                <a:solidFill>
                  <a:srgbClr val="0000FF"/>
                </a:solidFill>
                <a:highlight>
                  <a:srgbClr val="FFFFFF"/>
                </a:highlight>
                <a:latin typeface="Consolas"/>
                <a:ea typeface="Calibri"/>
                <a:cs typeface="Times New Roman"/>
              </a:rPr>
              <a:t>public</a:t>
            </a:r>
            <a:r>
              <a:rPr lang="en-US" sz="1100" dirty="0">
                <a:solidFill>
                  <a:srgbClr val="000000"/>
                </a:solidFill>
                <a:highlight>
                  <a:srgbClr val="FFFFFF"/>
                </a:highlight>
                <a:latin typeface="Consolas"/>
                <a:ea typeface="Calibri"/>
                <a:cs typeface="Times New Roman"/>
              </a:rPr>
              <a:t> </a:t>
            </a:r>
            <a:r>
              <a:rPr lang="en-US" sz="1100" dirty="0">
                <a:solidFill>
                  <a:srgbClr val="0000FF"/>
                </a:solidFill>
                <a:highlight>
                  <a:srgbClr val="FFFFFF"/>
                </a:highlight>
                <a:latin typeface="Consolas"/>
                <a:ea typeface="Calibri"/>
                <a:cs typeface="Times New Roman"/>
              </a:rPr>
              <a:t>static</a:t>
            </a:r>
            <a:r>
              <a:rPr lang="en-US" sz="1100" dirty="0">
                <a:solidFill>
                  <a:srgbClr val="000000"/>
                </a:solidFill>
                <a:highlight>
                  <a:srgbClr val="FFFFFF"/>
                </a:highlight>
                <a:latin typeface="Consolas"/>
                <a:ea typeface="Calibri"/>
                <a:cs typeface="Times New Roman"/>
              </a:rPr>
              <a:t> </a:t>
            </a:r>
            <a:r>
              <a:rPr lang="en-US" sz="1100" dirty="0" err="1">
                <a:solidFill>
                  <a:srgbClr val="0000FF"/>
                </a:solidFill>
                <a:highlight>
                  <a:srgbClr val="FFFFFF"/>
                </a:highlight>
                <a:latin typeface="Consolas"/>
                <a:ea typeface="Calibri"/>
                <a:cs typeface="Times New Roman"/>
              </a:rPr>
              <a:t>int</a:t>
            </a:r>
            <a:r>
              <a:rPr lang="en-US" sz="1100" dirty="0">
                <a:solidFill>
                  <a:srgbClr val="000000"/>
                </a:solidFill>
                <a:highlight>
                  <a:srgbClr val="FFFFFF"/>
                </a:highlight>
                <a:latin typeface="Consolas"/>
                <a:ea typeface="Calibri"/>
                <a:cs typeface="Times New Roman"/>
              </a:rPr>
              <a:t> result;</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r>
              <a:rPr lang="en-US" sz="1100" dirty="0">
                <a:solidFill>
                  <a:srgbClr val="0000FF"/>
                </a:solidFill>
                <a:highlight>
                  <a:srgbClr val="FFFFFF"/>
                </a:highlight>
                <a:latin typeface="Consolas"/>
                <a:ea typeface="Calibri"/>
                <a:cs typeface="Times New Roman"/>
              </a:rPr>
              <a:t>public</a:t>
            </a:r>
            <a:r>
              <a:rPr lang="en-US" sz="1100" dirty="0">
                <a:solidFill>
                  <a:srgbClr val="000000"/>
                </a:solidFill>
                <a:highlight>
                  <a:srgbClr val="FFFFFF"/>
                </a:highlight>
                <a:latin typeface="Consolas"/>
                <a:ea typeface="Calibri"/>
                <a:cs typeface="Times New Roman"/>
              </a:rPr>
              <a:t> </a:t>
            </a:r>
            <a:r>
              <a:rPr lang="en-US" sz="1100" dirty="0">
                <a:solidFill>
                  <a:srgbClr val="0000FF"/>
                </a:solidFill>
                <a:highlight>
                  <a:srgbClr val="FFFFFF"/>
                </a:highlight>
                <a:latin typeface="Consolas"/>
                <a:ea typeface="Calibri"/>
                <a:cs typeface="Times New Roman"/>
              </a:rPr>
              <a:t>static</a:t>
            </a:r>
            <a:r>
              <a:rPr lang="en-US" sz="1100" dirty="0">
                <a:solidFill>
                  <a:srgbClr val="000000"/>
                </a:solidFill>
                <a:highlight>
                  <a:srgbClr val="FFFFFF"/>
                </a:highlight>
                <a:latin typeface="Consolas"/>
                <a:ea typeface="Calibri"/>
                <a:cs typeface="Times New Roman"/>
              </a:rPr>
              <a:t> </a:t>
            </a:r>
            <a:r>
              <a:rPr lang="en-US" sz="1100" dirty="0" err="1">
                <a:solidFill>
                  <a:srgbClr val="0000FF"/>
                </a:solidFill>
                <a:highlight>
                  <a:srgbClr val="FFFFFF"/>
                </a:highlight>
                <a:latin typeface="Consolas"/>
                <a:ea typeface="Calibri"/>
                <a:cs typeface="Times New Roman"/>
              </a:rPr>
              <a:t>bool</a:t>
            </a:r>
            <a:r>
              <a:rPr lang="en-US" sz="1100" dirty="0">
                <a:solidFill>
                  <a:srgbClr val="000000"/>
                </a:solidFill>
                <a:highlight>
                  <a:srgbClr val="FFFFFF"/>
                </a:highlight>
                <a:latin typeface="Consolas"/>
                <a:ea typeface="Calibri"/>
                <a:cs typeface="Times New Roman"/>
              </a:rPr>
              <a:t> finished;</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r>
              <a:rPr lang="en-US" sz="1100" dirty="0">
                <a:solidFill>
                  <a:srgbClr val="0000FF"/>
                </a:solidFill>
                <a:highlight>
                  <a:srgbClr val="FFFFFF"/>
                </a:highlight>
                <a:latin typeface="Consolas"/>
                <a:ea typeface="Calibri"/>
                <a:cs typeface="Times New Roman"/>
              </a:rPr>
              <a:t>static</a:t>
            </a:r>
            <a:r>
              <a:rPr lang="en-US" sz="1100" dirty="0">
                <a:solidFill>
                  <a:srgbClr val="000000"/>
                </a:solidFill>
                <a:highlight>
                  <a:srgbClr val="FFFFFF"/>
                </a:highlight>
                <a:latin typeface="Consolas"/>
                <a:ea typeface="Calibri"/>
                <a:cs typeface="Times New Roman"/>
              </a:rPr>
              <a:t> </a:t>
            </a:r>
            <a:r>
              <a:rPr lang="en-US" sz="1100" dirty="0">
                <a:solidFill>
                  <a:srgbClr val="0000FF"/>
                </a:solidFill>
                <a:highlight>
                  <a:srgbClr val="FFFFFF"/>
                </a:highlight>
                <a:latin typeface="Consolas"/>
                <a:ea typeface="Calibri"/>
                <a:cs typeface="Times New Roman"/>
              </a:rPr>
              <a:t>void</a:t>
            </a:r>
            <a:r>
              <a:rPr lang="en-US" sz="1100" dirty="0">
                <a:solidFill>
                  <a:srgbClr val="000000"/>
                </a:solidFill>
                <a:highlight>
                  <a:srgbClr val="FFFFFF"/>
                </a:highlight>
                <a:latin typeface="Consolas"/>
                <a:ea typeface="Calibri"/>
                <a:cs typeface="Times New Roman"/>
              </a:rPr>
              <a:t> Thread2() {</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result = 123;</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finished = </a:t>
            </a:r>
            <a:r>
              <a:rPr lang="en-US" sz="1100" dirty="0">
                <a:solidFill>
                  <a:srgbClr val="0000FF"/>
                </a:solidFill>
                <a:highlight>
                  <a:srgbClr val="FFFFFF"/>
                </a:highlight>
                <a:latin typeface="Consolas"/>
                <a:ea typeface="Calibri"/>
                <a:cs typeface="Times New Roman"/>
              </a:rPr>
              <a:t>true</a:t>
            </a:r>
            <a:r>
              <a:rPr lang="en-US" sz="1100" dirty="0">
                <a:solidFill>
                  <a:srgbClr val="000000"/>
                </a:solidFill>
                <a:highlight>
                  <a:srgbClr val="FFFFFF"/>
                </a:highlight>
                <a:latin typeface="Consolas"/>
                <a:ea typeface="Calibri"/>
                <a:cs typeface="Times New Roman"/>
              </a:rPr>
              <a:t>;</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r>
              <a:rPr lang="en-US" sz="1100" dirty="0">
                <a:solidFill>
                  <a:srgbClr val="0000FF"/>
                </a:solidFill>
                <a:highlight>
                  <a:srgbClr val="FFFFFF"/>
                </a:highlight>
                <a:latin typeface="Consolas"/>
                <a:ea typeface="Calibri"/>
                <a:cs typeface="Times New Roman"/>
              </a:rPr>
              <a:t>static</a:t>
            </a:r>
            <a:r>
              <a:rPr lang="en-US" sz="1100" dirty="0">
                <a:solidFill>
                  <a:srgbClr val="000000"/>
                </a:solidFill>
                <a:highlight>
                  <a:srgbClr val="FFFFFF"/>
                </a:highlight>
                <a:latin typeface="Consolas"/>
                <a:ea typeface="Calibri"/>
                <a:cs typeface="Times New Roman"/>
              </a:rPr>
              <a:t> </a:t>
            </a:r>
            <a:r>
              <a:rPr lang="en-US" sz="1100" dirty="0">
                <a:solidFill>
                  <a:srgbClr val="0000FF"/>
                </a:solidFill>
                <a:highlight>
                  <a:srgbClr val="FFFFFF"/>
                </a:highlight>
                <a:latin typeface="Consolas"/>
                <a:ea typeface="Calibri"/>
                <a:cs typeface="Times New Roman"/>
              </a:rPr>
              <a:t>void</a:t>
            </a:r>
            <a:r>
              <a:rPr lang="en-US" sz="1100" dirty="0">
                <a:solidFill>
                  <a:srgbClr val="000000"/>
                </a:solidFill>
                <a:highlight>
                  <a:srgbClr val="FFFFFF"/>
                </a:highlight>
                <a:latin typeface="Consolas"/>
                <a:ea typeface="Calibri"/>
                <a:cs typeface="Times New Roman"/>
              </a:rPr>
              <a:t> Main() {</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finished = </a:t>
            </a:r>
            <a:r>
              <a:rPr lang="en-US" sz="1100" dirty="0">
                <a:solidFill>
                  <a:srgbClr val="0000FF"/>
                </a:solidFill>
                <a:highlight>
                  <a:srgbClr val="FFFFFF"/>
                </a:highlight>
                <a:latin typeface="Consolas"/>
                <a:ea typeface="Calibri"/>
                <a:cs typeface="Times New Roman"/>
              </a:rPr>
              <a:t>false</a:t>
            </a:r>
            <a:r>
              <a:rPr lang="en-US" sz="1100" dirty="0">
                <a:solidFill>
                  <a:srgbClr val="000000"/>
                </a:solidFill>
                <a:highlight>
                  <a:srgbClr val="FFFFFF"/>
                </a:highlight>
                <a:latin typeface="Consolas"/>
                <a:ea typeface="Calibri"/>
                <a:cs typeface="Times New Roman"/>
              </a:rPr>
              <a:t>;</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r>
              <a:rPr lang="en-US" sz="1100" dirty="0">
                <a:solidFill>
                  <a:srgbClr val="0000FF"/>
                </a:solidFill>
                <a:highlight>
                  <a:srgbClr val="FFFFFF"/>
                </a:highlight>
                <a:latin typeface="Consolas"/>
                <a:ea typeface="Calibri"/>
                <a:cs typeface="Times New Roman"/>
              </a:rPr>
              <a:t>new</a:t>
            </a:r>
            <a:r>
              <a:rPr lang="en-US" sz="1100" dirty="0">
                <a:solidFill>
                  <a:srgbClr val="000000"/>
                </a:solidFill>
                <a:highlight>
                  <a:srgbClr val="FFFFFF"/>
                </a:highlight>
                <a:latin typeface="Consolas"/>
                <a:ea typeface="Calibri"/>
                <a:cs typeface="Times New Roman"/>
              </a:rPr>
              <a:t> </a:t>
            </a:r>
            <a:r>
              <a:rPr lang="en-US" sz="1100" dirty="0">
                <a:solidFill>
                  <a:srgbClr val="2B91AF"/>
                </a:solidFill>
                <a:highlight>
                  <a:srgbClr val="FFFFFF"/>
                </a:highlight>
                <a:latin typeface="Consolas"/>
                <a:ea typeface="Calibri"/>
                <a:cs typeface="Times New Roman"/>
              </a:rPr>
              <a:t>Thread</a:t>
            </a:r>
            <a:r>
              <a:rPr lang="en-US" sz="1100" dirty="0">
                <a:solidFill>
                  <a:srgbClr val="000000"/>
                </a:solidFill>
                <a:highlight>
                  <a:srgbClr val="FFFFFF"/>
                </a:highlight>
                <a:latin typeface="Consolas"/>
                <a:ea typeface="Calibri"/>
                <a:cs typeface="Times New Roman"/>
              </a:rPr>
              <a:t>(Thread2).Start();</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r>
              <a:rPr lang="en-US" sz="1100" dirty="0">
                <a:solidFill>
                  <a:srgbClr val="0000FF"/>
                </a:solidFill>
                <a:highlight>
                  <a:srgbClr val="FFFFFF"/>
                </a:highlight>
                <a:latin typeface="Consolas"/>
                <a:ea typeface="Calibri"/>
                <a:cs typeface="Times New Roman"/>
              </a:rPr>
              <a:t>for</a:t>
            </a:r>
            <a:r>
              <a:rPr lang="en-US" sz="1100" dirty="0">
                <a:solidFill>
                  <a:srgbClr val="000000"/>
                </a:solidFill>
                <a:highlight>
                  <a:srgbClr val="FFFFFF"/>
                </a:highlight>
                <a:latin typeface="Consolas"/>
                <a:ea typeface="Calibri"/>
                <a:cs typeface="Times New Roman"/>
              </a:rPr>
              <a:t> (;;) {</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r>
              <a:rPr lang="en-US" sz="1100" dirty="0">
                <a:solidFill>
                  <a:srgbClr val="0000FF"/>
                </a:solidFill>
                <a:highlight>
                  <a:srgbClr val="FFFFFF"/>
                </a:highlight>
                <a:latin typeface="Consolas"/>
                <a:ea typeface="Calibri"/>
                <a:cs typeface="Times New Roman"/>
              </a:rPr>
              <a:t>if</a:t>
            </a:r>
            <a:r>
              <a:rPr lang="en-US" sz="1100" dirty="0">
                <a:solidFill>
                  <a:srgbClr val="000000"/>
                </a:solidFill>
                <a:highlight>
                  <a:srgbClr val="FFFFFF"/>
                </a:highlight>
                <a:latin typeface="Consolas"/>
                <a:ea typeface="Calibri"/>
                <a:cs typeface="Times New Roman"/>
              </a:rPr>
              <a:t> (finished) </a:t>
            </a:r>
            <a:r>
              <a:rPr lang="en-US" sz="1100" dirty="0" smtClean="0">
                <a:solidFill>
                  <a:srgbClr val="000000"/>
                </a:solidFill>
                <a:highlight>
                  <a:srgbClr val="FFFFFF"/>
                </a:highlight>
                <a:latin typeface="Consolas"/>
                <a:ea typeface="Calibri"/>
                <a:cs typeface="Times New Roman"/>
              </a:rPr>
              <a:t>{</a:t>
            </a:r>
            <a:r>
              <a:rPr lang="en-US" sz="1400" dirty="0" smtClean="0">
                <a:highlight>
                  <a:srgbClr val="FFFFFF"/>
                </a:highlight>
                <a:ea typeface="Calibri"/>
                <a:cs typeface="Times New Roman"/>
              </a:rPr>
              <a:t/>
            </a:r>
            <a:br>
              <a:rPr lang="en-US" sz="1400" dirty="0" smtClean="0">
                <a:highlight>
                  <a:srgbClr val="FFFFFF"/>
                </a:highlight>
                <a:ea typeface="Calibri"/>
                <a:cs typeface="Times New Roman"/>
              </a:rPr>
            </a:br>
            <a:r>
              <a:rPr lang="en-US" sz="1400" dirty="0" smtClean="0">
                <a:highlight>
                  <a:srgbClr val="FFFFFF"/>
                </a:highlight>
                <a:ea typeface="Calibri"/>
                <a:cs typeface="Times New Roman"/>
              </a:rPr>
              <a:t>               </a:t>
            </a:r>
            <a:r>
              <a:rPr lang="en-US" sz="1100" dirty="0" err="1" smtClean="0">
                <a:solidFill>
                  <a:srgbClr val="2B91AF"/>
                </a:solidFill>
                <a:highlight>
                  <a:srgbClr val="FFFFFF"/>
                </a:highlight>
                <a:latin typeface="Consolas"/>
                <a:ea typeface="Calibri"/>
                <a:cs typeface="Times New Roman"/>
              </a:rPr>
              <a:t>Console</a:t>
            </a:r>
            <a:r>
              <a:rPr lang="en-US" sz="1100" dirty="0" err="1" smtClean="0">
                <a:solidFill>
                  <a:srgbClr val="000000"/>
                </a:solidFill>
                <a:highlight>
                  <a:srgbClr val="FFFFFF"/>
                </a:highlight>
                <a:latin typeface="Consolas"/>
                <a:ea typeface="Calibri"/>
                <a:cs typeface="Times New Roman"/>
              </a:rPr>
              <a:t>.WriteLine</a:t>
            </a:r>
            <a:r>
              <a:rPr lang="en-US" sz="1100" dirty="0">
                <a:solidFill>
                  <a:srgbClr val="000000"/>
                </a:solidFill>
                <a:highlight>
                  <a:srgbClr val="FFFFFF"/>
                </a:highlight>
                <a:latin typeface="Consolas"/>
                <a:ea typeface="Calibri"/>
                <a:cs typeface="Times New Roman"/>
              </a:rPr>
              <a:t>(</a:t>
            </a:r>
            <a:r>
              <a:rPr lang="en-US" sz="1100" dirty="0">
                <a:solidFill>
                  <a:srgbClr val="A31515"/>
                </a:solidFill>
                <a:highlight>
                  <a:srgbClr val="FFFFFF"/>
                </a:highlight>
                <a:latin typeface="Consolas"/>
                <a:ea typeface="Calibri"/>
                <a:cs typeface="Times New Roman"/>
              </a:rPr>
              <a:t>"result = {0}"</a:t>
            </a:r>
            <a:r>
              <a:rPr lang="en-US" sz="1100" dirty="0">
                <a:solidFill>
                  <a:srgbClr val="000000"/>
                </a:solidFill>
                <a:highlight>
                  <a:srgbClr val="FFFFFF"/>
                </a:highlight>
                <a:latin typeface="Consolas"/>
                <a:ea typeface="Calibri"/>
                <a:cs typeface="Times New Roman"/>
              </a:rPr>
              <a:t>, result</a:t>
            </a:r>
            <a:r>
              <a:rPr lang="en-US" sz="1100" dirty="0" smtClean="0">
                <a:solidFill>
                  <a:srgbClr val="000000"/>
                </a:solidFill>
                <a:highlight>
                  <a:srgbClr val="FFFFFF"/>
                </a:highlight>
                <a:latin typeface="Consolas"/>
                <a:ea typeface="Calibri"/>
                <a:cs typeface="Times New Roman"/>
              </a:rPr>
              <a:t>);</a:t>
            </a:r>
            <a:r>
              <a:rPr lang="en-US" sz="1400" dirty="0" smtClean="0">
                <a:highlight>
                  <a:srgbClr val="FFFFFF"/>
                </a:highlight>
                <a:ea typeface="Calibri"/>
                <a:cs typeface="Times New Roman"/>
              </a:rPr>
              <a:t/>
            </a:r>
            <a:br>
              <a:rPr lang="en-US" sz="1400" dirty="0" smtClean="0">
                <a:highlight>
                  <a:srgbClr val="FFFFFF"/>
                </a:highlight>
                <a:ea typeface="Calibri"/>
                <a:cs typeface="Times New Roman"/>
              </a:rPr>
            </a:br>
            <a:r>
              <a:rPr lang="en-US" sz="1400" dirty="0" smtClean="0">
                <a:highlight>
                  <a:srgbClr val="FFFFFF"/>
                </a:highlight>
                <a:ea typeface="Calibri"/>
                <a:cs typeface="Times New Roman"/>
              </a:rPr>
              <a:t>               </a:t>
            </a:r>
            <a:r>
              <a:rPr lang="en-US" sz="1100" dirty="0" smtClean="0">
                <a:solidFill>
                  <a:srgbClr val="0000FF"/>
                </a:solidFill>
                <a:highlight>
                  <a:srgbClr val="FFFFFF"/>
                </a:highlight>
                <a:latin typeface="Consolas"/>
                <a:ea typeface="Calibri"/>
                <a:cs typeface="Times New Roman"/>
              </a:rPr>
              <a:t>return</a:t>
            </a:r>
            <a:r>
              <a:rPr lang="en-US" sz="1100" dirty="0" smtClean="0">
                <a:solidFill>
                  <a:srgbClr val="000000"/>
                </a:solidFill>
                <a:highlight>
                  <a:srgbClr val="FFFFFF"/>
                </a:highlight>
                <a:latin typeface="Consolas"/>
                <a:ea typeface="Calibri"/>
                <a:cs typeface="Times New Roman"/>
              </a:rPr>
              <a:t>;</a:t>
            </a:r>
            <a:endParaRPr lang="en-US" sz="1400" dirty="0" smtClean="0">
              <a:ea typeface="Calibri"/>
              <a:cs typeface="Times New Roman"/>
            </a:endParaRPr>
          </a:p>
          <a:p>
            <a:pPr marL="0" indent="0">
              <a:lnSpc>
                <a:spcPct val="115000"/>
              </a:lnSpc>
              <a:spcAft>
                <a:spcPts val="0"/>
              </a:spcAft>
              <a:buNone/>
            </a:pPr>
            <a:r>
              <a:rPr lang="en-US" sz="1100" dirty="0" smtClean="0">
                <a:solidFill>
                  <a:srgbClr val="000000"/>
                </a:solidFill>
                <a:highlight>
                  <a:srgbClr val="FFFFFF"/>
                </a:highlight>
                <a:latin typeface="Consolas"/>
                <a:ea typeface="Calibri"/>
                <a:cs typeface="Times New Roman"/>
              </a:rPr>
              <a:t>      </a:t>
            </a:r>
            <a:r>
              <a:rPr lang="en-US" sz="1100" dirty="0">
                <a:solidFill>
                  <a:srgbClr val="000000"/>
                </a:solidFill>
                <a:highlight>
                  <a:srgbClr val="FFFFFF"/>
                </a:highlight>
                <a:latin typeface="Consolas"/>
                <a:ea typeface="Calibri"/>
                <a:cs typeface="Times New Roman"/>
              </a:rPr>
              <a:t>}</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r>
              <a:rPr lang="en-US" sz="1100" dirty="0" smtClean="0">
                <a:solidFill>
                  <a:srgbClr val="000000"/>
                </a:solidFill>
                <a:highlight>
                  <a:srgbClr val="FFFFFF"/>
                </a:highlight>
                <a:latin typeface="Consolas"/>
                <a:ea typeface="Calibri"/>
                <a:cs typeface="Times New Roman"/>
              </a:rPr>
              <a:t> }</a:t>
            </a:r>
            <a:endParaRPr lang="en-US" sz="1400" dirty="0" smtClean="0">
              <a:ea typeface="Calibri"/>
              <a:cs typeface="Times New Roman"/>
            </a:endParaRPr>
          </a:p>
          <a:p>
            <a:pPr marL="0" indent="0">
              <a:lnSpc>
                <a:spcPct val="115000"/>
              </a:lnSpc>
              <a:spcAft>
                <a:spcPts val="0"/>
              </a:spcAft>
              <a:buNone/>
            </a:pPr>
            <a:r>
              <a:rPr lang="en-US" sz="1100" dirty="0" smtClean="0">
                <a:solidFill>
                  <a:srgbClr val="000000"/>
                </a:solidFill>
                <a:highlight>
                  <a:srgbClr val="FFFFFF"/>
                </a:highlight>
                <a:latin typeface="Consolas"/>
                <a:ea typeface="Calibri"/>
                <a:cs typeface="Times New Roman"/>
              </a:rPr>
              <a:t>}</a:t>
            </a:r>
            <a:endParaRPr lang="en-US" sz="1400" dirty="0">
              <a:ea typeface="Calibri"/>
              <a:cs typeface="Times New Roman"/>
            </a:endParaRPr>
          </a:p>
          <a:p>
            <a:pPr marL="0" indent="0">
              <a:lnSpc>
                <a:spcPct val="115000"/>
              </a:lnSpc>
              <a:spcAft>
                <a:spcPts val="1000"/>
              </a:spcAft>
              <a:buNone/>
            </a:pPr>
            <a:r>
              <a:rPr lang="en-US" sz="1400" dirty="0">
                <a:ea typeface="Calibri"/>
                <a:cs typeface="Times New Roman"/>
              </a:rPr>
              <a:t> </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5301208"/>
            <a:ext cx="3352800" cy="1390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Šipka doprava 3"/>
          <p:cNvSpPr/>
          <p:nvPr/>
        </p:nvSpPr>
        <p:spPr>
          <a:xfrm>
            <a:off x="4518625" y="5156448"/>
            <a:ext cx="1152128" cy="576064"/>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 name="Zaoblený obdélník 4"/>
          <p:cNvSpPr/>
          <p:nvPr/>
        </p:nvSpPr>
        <p:spPr>
          <a:xfrm>
            <a:off x="7008784" y="5121914"/>
            <a:ext cx="1296144" cy="43279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b="1" dirty="0" smtClean="0"/>
              <a:t>or</a:t>
            </a:r>
            <a:endParaRPr lang="en-US" b="1" dirty="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6194" y="2780928"/>
            <a:ext cx="2981325"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Zaoblený obdélník 8"/>
          <p:cNvSpPr/>
          <p:nvPr/>
        </p:nvSpPr>
        <p:spPr>
          <a:xfrm>
            <a:off x="7161184" y="3932684"/>
            <a:ext cx="1296144" cy="43279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b="1" dirty="0" smtClean="0"/>
              <a:t>or</a:t>
            </a:r>
            <a:endParaRPr lang="en-US" b="1" dirty="0"/>
          </a:p>
        </p:txBody>
      </p:sp>
      <p:sp>
        <p:nvSpPr>
          <p:cNvPr id="14" name="Zaoblený obdélník 13"/>
          <p:cNvSpPr/>
          <p:nvPr/>
        </p:nvSpPr>
        <p:spPr>
          <a:xfrm>
            <a:off x="5508104" y="1196752"/>
            <a:ext cx="3312368" cy="1008112"/>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3200" dirty="0" smtClean="0"/>
              <a:t>Oh, YES! </a:t>
            </a:r>
            <a:r>
              <a:rPr lang="en-US" sz="3200" dirty="0" smtClean="0">
                <a:sym typeface="Wingdings" pitchFamily="2" charset="2"/>
              </a:rPr>
              <a:t></a:t>
            </a:r>
            <a:endParaRPr lang="en-US" sz="3200" dirty="0"/>
          </a:p>
        </p:txBody>
      </p:sp>
    </p:spTree>
    <p:extLst>
      <p:ext uri="{BB962C8B-B14F-4D97-AF65-F5344CB8AC3E}">
        <p14:creationId xmlns:p14="http://schemas.microsoft.com/office/powerpoint/2010/main" val="24753236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6194" y="4149080"/>
            <a:ext cx="2981325"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Nadpis 1"/>
          <p:cNvSpPr>
            <a:spLocks noGrp="1"/>
          </p:cNvSpPr>
          <p:nvPr>
            <p:ph type="title"/>
          </p:nvPr>
        </p:nvSpPr>
        <p:spPr/>
        <p:txBody>
          <a:bodyPr/>
          <a:lstStyle/>
          <a:p>
            <a:r>
              <a:rPr lang="en-US" dirty="0" smtClean="0"/>
              <a:t>Concurrent Access</a:t>
            </a:r>
            <a:endParaRPr lang="en-US" dirty="0"/>
          </a:p>
        </p:txBody>
      </p:sp>
      <p:sp>
        <p:nvSpPr>
          <p:cNvPr id="3" name="Zástupný symbol pro text 2"/>
          <p:cNvSpPr>
            <a:spLocks noGrp="1"/>
          </p:cNvSpPr>
          <p:nvPr>
            <p:ph type="body" sz="quarter" idx="13"/>
          </p:nvPr>
        </p:nvSpPr>
        <p:spPr>
          <a:xfrm>
            <a:off x="467544" y="980728"/>
            <a:ext cx="8208912" cy="5328592"/>
          </a:xfrm>
        </p:spPr>
        <p:txBody>
          <a:bodyPr>
            <a:noAutofit/>
          </a:bodyPr>
          <a:lstStyle/>
          <a:p>
            <a:pPr marL="0" indent="0">
              <a:lnSpc>
                <a:spcPct val="115000"/>
              </a:lnSpc>
              <a:spcAft>
                <a:spcPts val="0"/>
              </a:spcAft>
              <a:buNone/>
            </a:pPr>
            <a:r>
              <a:rPr lang="en-US" sz="1100" dirty="0">
                <a:solidFill>
                  <a:srgbClr val="0000FF"/>
                </a:solidFill>
                <a:highlight>
                  <a:srgbClr val="FFFFFF"/>
                </a:highlight>
                <a:latin typeface="Consolas"/>
                <a:ea typeface="Calibri"/>
                <a:cs typeface="Times New Roman"/>
              </a:rPr>
              <a:t>using</a:t>
            </a:r>
            <a:r>
              <a:rPr lang="en-US" sz="1100" dirty="0">
                <a:solidFill>
                  <a:srgbClr val="000000"/>
                </a:solidFill>
                <a:highlight>
                  <a:srgbClr val="FFFFFF"/>
                </a:highlight>
                <a:latin typeface="Consolas"/>
                <a:ea typeface="Calibri"/>
                <a:cs typeface="Times New Roman"/>
              </a:rPr>
              <a:t> System;</a:t>
            </a:r>
            <a:endParaRPr lang="en-US" sz="1400" dirty="0">
              <a:ea typeface="Calibri"/>
              <a:cs typeface="Times New Roman"/>
            </a:endParaRPr>
          </a:p>
          <a:p>
            <a:pPr marL="0" indent="0">
              <a:lnSpc>
                <a:spcPct val="115000"/>
              </a:lnSpc>
              <a:spcAft>
                <a:spcPts val="0"/>
              </a:spcAft>
              <a:buNone/>
            </a:pPr>
            <a:r>
              <a:rPr lang="en-US" sz="1100" dirty="0">
                <a:solidFill>
                  <a:srgbClr val="0000FF"/>
                </a:solidFill>
                <a:highlight>
                  <a:srgbClr val="FFFFFF"/>
                </a:highlight>
                <a:latin typeface="Consolas"/>
                <a:ea typeface="Calibri"/>
                <a:cs typeface="Times New Roman"/>
              </a:rPr>
              <a:t>using</a:t>
            </a:r>
            <a:r>
              <a:rPr lang="en-US" sz="1100" dirty="0">
                <a:solidFill>
                  <a:srgbClr val="000000"/>
                </a:solidFill>
                <a:highlight>
                  <a:srgbClr val="FFFFFF"/>
                </a:highlight>
                <a:latin typeface="Consolas"/>
                <a:ea typeface="Calibri"/>
                <a:cs typeface="Times New Roman"/>
              </a:rPr>
              <a:t> </a:t>
            </a:r>
            <a:r>
              <a:rPr lang="en-US" sz="1100" dirty="0" err="1">
                <a:solidFill>
                  <a:srgbClr val="000000"/>
                </a:solidFill>
                <a:highlight>
                  <a:srgbClr val="FFFFFF"/>
                </a:highlight>
                <a:latin typeface="Consolas"/>
                <a:ea typeface="Calibri"/>
                <a:cs typeface="Times New Roman"/>
              </a:rPr>
              <a:t>System.Threading</a:t>
            </a:r>
            <a:r>
              <a:rPr lang="en-US" sz="1100" dirty="0">
                <a:solidFill>
                  <a:srgbClr val="000000"/>
                </a:solidFill>
                <a:highlight>
                  <a:srgbClr val="FFFFFF"/>
                </a:highlight>
                <a:latin typeface="Consolas"/>
                <a:ea typeface="Calibri"/>
                <a:cs typeface="Times New Roman"/>
              </a:rPr>
              <a:t>;</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endParaRPr lang="en-US" sz="1400" dirty="0">
              <a:ea typeface="Calibri"/>
              <a:cs typeface="Times New Roman"/>
            </a:endParaRPr>
          </a:p>
          <a:p>
            <a:pPr marL="0" indent="0">
              <a:lnSpc>
                <a:spcPct val="115000"/>
              </a:lnSpc>
              <a:spcAft>
                <a:spcPts val="0"/>
              </a:spcAft>
              <a:buNone/>
            </a:pPr>
            <a:r>
              <a:rPr lang="en-US" sz="1100" dirty="0">
                <a:solidFill>
                  <a:srgbClr val="0000FF"/>
                </a:solidFill>
                <a:highlight>
                  <a:srgbClr val="FFFFFF"/>
                </a:highlight>
                <a:latin typeface="Consolas"/>
                <a:ea typeface="Calibri"/>
                <a:cs typeface="Times New Roman"/>
              </a:rPr>
              <a:t>class</a:t>
            </a:r>
            <a:r>
              <a:rPr lang="en-US" sz="1100" dirty="0">
                <a:solidFill>
                  <a:srgbClr val="000000"/>
                </a:solidFill>
                <a:highlight>
                  <a:srgbClr val="FFFFFF"/>
                </a:highlight>
                <a:latin typeface="Consolas"/>
                <a:ea typeface="Calibri"/>
                <a:cs typeface="Times New Roman"/>
              </a:rPr>
              <a:t> </a:t>
            </a:r>
            <a:r>
              <a:rPr lang="en-US" sz="1100" dirty="0">
                <a:solidFill>
                  <a:srgbClr val="2B91AF"/>
                </a:solidFill>
                <a:highlight>
                  <a:srgbClr val="FFFFFF"/>
                </a:highlight>
                <a:latin typeface="Consolas"/>
                <a:ea typeface="Calibri"/>
                <a:cs typeface="Times New Roman"/>
              </a:rPr>
              <a:t>Test</a:t>
            </a:r>
            <a:r>
              <a:rPr lang="en-US" sz="1100" dirty="0">
                <a:solidFill>
                  <a:srgbClr val="000000"/>
                </a:solidFill>
                <a:highlight>
                  <a:srgbClr val="FFFFFF"/>
                </a:highlight>
                <a:latin typeface="Consolas"/>
                <a:ea typeface="Calibri"/>
                <a:cs typeface="Times New Roman"/>
              </a:rPr>
              <a:t> {</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r>
              <a:rPr lang="en-US" sz="1100" dirty="0">
                <a:solidFill>
                  <a:srgbClr val="0000FF"/>
                </a:solidFill>
                <a:highlight>
                  <a:srgbClr val="FFFFFF"/>
                </a:highlight>
                <a:latin typeface="Consolas"/>
                <a:ea typeface="Calibri"/>
                <a:cs typeface="Times New Roman"/>
              </a:rPr>
              <a:t>public</a:t>
            </a:r>
            <a:r>
              <a:rPr lang="en-US" sz="1100" dirty="0">
                <a:solidFill>
                  <a:srgbClr val="000000"/>
                </a:solidFill>
                <a:highlight>
                  <a:srgbClr val="FFFFFF"/>
                </a:highlight>
                <a:latin typeface="Consolas"/>
                <a:ea typeface="Calibri"/>
                <a:cs typeface="Times New Roman"/>
              </a:rPr>
              <a:t> </a:t>
            </a:r>
            <a:r>
              <a:rPr lang="en-US" sz="1100" dirty="0">
                <a:solidFill>
                  <a:srgbClr val="0000FF"/>
                </a:solidFill>
                <a:highlight>
                  <a:srgbClr val="FFFFFF"/>
                </a:highlight>
                <a:latin typeface="Consolas"/>
                <a:ea typeface="Calibri"/>
                <a:cs typeface="Times New Roman"/>
              </a:rPr>
              <a:t>static</a:t>
            </a:r>
            <a:r>
              <a:rPr lang="en-US" sz="1100" dirty="0">
                <a:solidFill>
                  <a:srgbClr val="000000"/>
                </a:solidFill>
                <a:highlight>
                  <a:srgbClr val="FFFFFF"/>
                </a:highlight>
                <a:latin typeface="Consolas"/>
                <a:ea typeface="Calibri"/>
                <a:cs typeface="Times New Roman"/>
              </a:rPr>
              <a:t> </a:t>
            </a:r>
            <a:r>
              <a:rPr lang="en-US" sz="1100" dirty="0" err="1">
                <a:solidFill>
                  <a:srgbClr val="0000FF"/>
                </a:solidFill>
                <a:highlight>
                  <a:srgbClr val="FFFFFF"/>
                </a:highlight>
                <a:latin typeface="Consolas"/>
                <a:ea typeface="Calibri"/>
                <a:cs typeface="Times New Roman"/>
              </a:rPr>
              <a:t>int</a:t>
            </a:r>
            <a:r>
              <a:rPr lang="en-US" sz="1100" dirty="0">
                <a:solidFill>
                  <a:srgbClr val="000000"/>
                </a:solidFill>
                <a:highlight>
                  <a:srgbClr val="FFFFFF"/>
                </a:highlight>
                <a:latin typeface="Consolas"/>
                <a:ea typeface="Calibri"/>
                <a:cs typeface="Times New Roman"/>
              </a:rPr>
              <a:t> result;</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r>
              <a:rPr lang="en-US" sz="1100" dirty="0">
                <a:solidFill>
                  <a:srgbClr val="0000FF"/>
                </a:solidFill>
                <a:highlight>
                  <a:srgbClr val="FFFFFF"/>
                </a:highlight>
                <a:latin typeface="Consolas"/>
                <a:ea typeface="Calibri"/>
                <a:cs typeface="Times New Roman"/>
              </a:rPr>
              <a:t>public</a:t>
            </a:r>
            <a:r>
              <a:rPr lang="en-US" sz="1100" dirty="0">
                <a:solidFill>
                  <a:srgbClr val="000000"/>
                </a:solidFill>
                <a:highlight>
                  <a:srgbClr val="FFFFFF"/>
                </a:highlight>
                <a:latin typeface="Consolas"/>
                <a:ea typeface="Calibri"/>
                <a:cs typeface="Times New Roman"/>
              </a:rPr>
              <a:t> </a:t>
            </a:r>
            <a:r>
              <a:rPr lang="en-US" sz="1100" dirty="0">
                <a:solidFill>
                  <a:srgbClr val="0000FF"/>
                </a:solidFill>
                <a:highlight>
                  <a:srgbClr val="FFFFFF"/>
                </a:highlight>
                <a:latin typeface="Consolas"/>
                <a:ea typeface="Calibri"/>
                <a:cs typeface="Times New Roman"/>
              </a:rPr>
              <a:t>static</a:t>
            </a:r>
            <a:r>
              <a:rPr lang="en-US" sz="1100" dirty="0">
                <a:solidFill>
                  <a:srgbClr val="000000"/>
                </a:solidFill>
                <a:highlight>
                  <a:srgbClr val="FFFFFF"/>
                </a:highlight>
                <a:latin typeface="Consolas"/>
                <a:ea typeface="Calibri"/>
                <a:cs typeface="Times New Roman"/>
              </a:rPr>
              <a:t> </a:t>
            </a:r>
            <a:r>
              <a:rPr lang="en-US" sz="1100" dirty="0" err="1">
                <a:solidFill>
                  <a:srgbClr val="0000FF"/>
                </a:solidFill>
                <a:highlight>
                  <a:srgbClr val="FFFFFF"/>
                </a:highlight>
                <a:latin typeface="Consolas"/>
                <a:ea typeface="Calibri"/>
                <a:cs typeface="Times New Roman"/>
              </a:rPr>
              <a:t>bool</a:t>
            </a:r>
            <a:r>
              <a:rPr lang="en-US" sz="1100" dirty="0">
                <a:solidFill>
                  <a:srgbClr val="000000"/>
                </a:solidFill>
                <a:highlight>
                  <a:srgbClr val="FFFFFF"/>
                </a:highlight>
                <a:latin typeface="Consolas"/>
                <a:ea typeface="Calibri"/>
                <a:cs typeface="Times New Roman"/>
              </a:rPr>
              <a:t> finished;</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r>
              <a:rPr lang="en-US" sz="1100" dirty="0">
                <a:solidFill>
                  <a:srgbClr val="0000FF"/>
                </a:solidFill>
                <a:highlight>
                  <a:srgbClr val="FFFFFF"/>
                </a:highlight>
                <a:latin typeface="Consolas"/>
                <a:ea typeface="Calibri"/>
                <a:cs typeface="Times New Roman"/>
              </a:rPr>
              <a:t>static</a:t>
            </a:r>
            <a:r>
              <a:rPr lang="en-US" sz="1100" dirty="0">
                <a:solidFill>
                  <a:srgbClr val="000000"/>
                </a:solidFill>
                <a:highlight>
                  <a:srgbClr val="FFFFFF"/>
                </a:highlight>
                <a:latin typeface="Consolas"/>
                <a:ea typeface="Calibri"/>
                <a:cs typeface="Times New Roman"/>
              </a:rPr>
              <a:t> </a:t>
            </a:r>
            <a:r>
              <a:rPr lang="en-US" sz="1100" dirty="0">
                <a:solidFill>
                  <a:srgbClr val="0000FF"/>
                </a:solidFill>
                <a:highlight>
                  <a:srgbClr val="FFFFFF"/>
                </a:highlight>
                <a:latin typeface="Consolas"/>
                <a:ea typeface="Calibri"/>
                <a:cs typeface="Times New Roman"/>
              </a:rPr>
              <a:t>void</a:t>
            </a:r>
            <a:r>
              <a:rPr lang="en-US" sz="1100" dirty="0">
                <a:solidFill>
                  <a:srgbClr val="000000"/>
                </a:solidFill>
                <a:highlight>
                  <a:srgbClr val="FFFFFF"/>
                </a:highlight>
                <a:latin typeface="Consolas"/>
                <a:ea typeface="Calibri"/>
                <a:cs typeface="Times New Roman"/>
              </a:rPr>
              <a:t> Thread2() {</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result = 123;</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finished = </a:t>
            </a:r>
            <a:r>
              <a:rPr lang="en-US" sz="1100" dirty="0">
                <a:solidFill>
                  <a:srgbClr val="0000FF"/>
                </a:solidFill>
                <a:highlight>
                  <a:srgbClr val="FFFFFF"/>
                </a:highlight>
                <a:latin typeface="Consolas"/>
                <a:ea typeface="Calibri"/>
                <a:cs typeface="Times New Roman"/>
              </a:rPr>
              <a:t>true</a:t>
            </a:r>
            <a:r>
              <a:rPr lang="en-US" sz="1100" dirty="0">
                <a:solidFill>
                  <a:srgbClr val="000000"/>
                </a:solidFill>
                <a:highlight>
                  <a:srgbClr val="FFFFFF"/>
                </a:highlight>
                <a:latin typeface="Consolas"/>
                <a:ea typeface="Calibri"/>
                <a:cs typeface="Times New Roman"/>
              </a:rPr>
              <a:t>;</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r>
              <a:rPr lang="en-US" sz="1100" dirty="0">
                <a:solidFill>
                  <a:srgbClr val="0000FF"/>
                </a:solidFill>
                <a:highlight>
                  <a:srgbClr val="FFFFFF"/>
                </a:highlight>
                <a:latin typeface="Consolas"/>
                <a:ea typeface="Calibri"/>
                <a:cs typeface="Times New Roman"/>
              </a:rPr>
              <a:t>static</a:t>
            </a:r>
            <a:r>
              <a:rPr lang="en-US" sz="1100" dirty="0">
                <a:solidFill>
                  <a:srgbClr val="000000"/>
                </a:solidFill>
                <a:highlight>
                  <a:srgbClr val="FFFFFF"/>
                </a:highlight>
                <a:latin typeface="Consolas"/>
                <a:ea typeface="Calibri"/>
                <a:cs typeface="Times New Roman"/>
              </a:rPr>
              <a:t> </a:t>
            </a:r>
            <a:r>
              <a:rPr lang="en-US" sz="1100" dirty="0">
                <a:solidFill>
                  <a:srgbClr val="0000FF"/>
                </a:solidFill>
                <a:highlight>
                  <a:srgbClr val="FFFFFF"/>
                </a:highlight>
                <a:latin typeface="Consolas"/>
                <a:ea typeface="Calibri"/>
                <a:cs typeface="Times New Roman"/>
              </a:rPr>
              <a:t>void</a:t>
            </a:r>
            <a:r>
              <a:rPr lang="en-US" sz="1100" dirty="0">
                <a:solidFill>
                  <a:srgbClr val="000000"/>
                </a:solidFill>
                <a:highlight>
                  <a:srgbClr val="FFFFFF"/>
                </a:highlight>
                <a:latin typeface="Consolas"/>
                <a:ea typeface="Calibri"/>
                <a:cs typeface="Times New Roman"/>
              </a:rPr>
              <a:t> Main() {</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finished = </a:t>
            </a:r>
            <a:r>
              <a:rPr lang="en-US" sz="1100" dirty="0">
                <a:solidFill>
                  <a:srgbClr val="0000FF"/>
                </a:solidFill>
                <a:highlight>
                  <a:srgbClr val="FFFFFF"/>
                </a:highlight>
                <a:latin typeface="Consolas"/>
                <a:ea typeface="Calibri"/>
                <a:cs typeface="Times New Roman"/>
              </a:rPr>
              <a:t>false</a:t>
            </a:r>
            <a:r>
              <a:rPr lang="en-US" sz="1100" dirty="0">
                <a:solidFill>
                  <a:srgbClr val="000000"/>
                </a:solidFill>
                <a:highlight>
                  <a:srgbClr val="FFFFFF"/>
                </a:highlight>
                <a:latin typeface="Consolas"/>
                <a:ea typeface="Calibri"/>
                <a:cs typeface="Times New Roman"/>
              </a:rPr>
              <a:t>;</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r>
              <a:rPr lang="en-US" sz="1100" dirty="0">
                <a:solidFill>
                  <a:srgbClr val="0000FF"/>
                </a:solidFill>
                <a:highlight>
                  <a:srgbClr val="FFFFFF"/>
                </a:highlight>
                <a:latin typeface="Consolas"/>
                <a:ea typeface="Calibri"/>
                <a:cs typeface="Times New Roman"/>
              </a:rPr>
              <a:t>new</a:t>
            </a:r>
            <a:r>
              <a:rPr lang="en-US" sz="1100" dirty="0">
                <a:solidFill>
                  <a:srgbClr val="000000"/>
                </a:solidFill>
                <a:highlight>
                  <a:srgbClr val="FFFFFF"/>
                </a:highlight>
                <a:latin typeface="Consolas"/>
                <a:ea typeface="Calibri"/>
                <a:cs typeface="Times New Roman"/>
              </a:rPr>
              <a:t> </a:t>
            </a:r>
            <a:r>
              <a:rPr lang="en-US" sz="1100" dirty="0">
                <a:solidFill>
                  <a:srgbClr val="2B91AF"/>
                </a:solidFill>
                <a:highlight>
                  <a:srgbClr val="FFFFFF"/>
                </a:highlight>
                <a:latin typeface="Consolas"/>
                <a:ea typeface="Calibri"/>
                <a:cs typeface="Times New Roman"/>
              </a:rPr>
              <a:t>Thread</a:t>
            </a:r>
            <a:r>
              <a:rPr lang="en-US" sz="1100" dirty="0">
                <a:solidFill>
                  <a:srgbClr val="000000"/>
                </a:solidFill>
                <a:highlight>
                  <a:srgbClr val="FFFFFF"/>
                </a:highlight>
                <a:latin typeface="Consolas"/>
                <a:ea typeface="Calibri"/>
                <a:cs typeface="Times New Roman"/>
              </a:rPr>
              <a:t>(Thread2).Start();</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r>
              <a:rPr lang="en-US" sz="1100" dirty="0">
                <a:solidFill>
                  <a:srgbClr val="0000FF"/>
                </a:solidFill>
                <a:highlight>
                  <a:srgbClr val="FFFFFF"/>
                </a:highlight>
                <a:latin typeface="Consolas"/>
                <a:ea typeface="Calibri"/>
                <a:cs typeface="Times New Roman"/>
              </a:rPr>
              <a:t>for</a:t>
            </a:r>
            <a:r>
              <a:rPr lang="en-US" sz="1100" dirty="0">
                <a:solidFill>
                  <a:srgbClr val="000000"/>
                </a:solidFill>
                <a:highlight>
                  <a:srgbClr val="FFFFFF"/>
                </a:highlight>
                <a:latin typeface="Consolas"/>
                <a:ea typeface="Calibri"/>
                <a:cs typeface="Times New Roman"/>
              </a:rPr>
              <a:t> (;;) {</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r>
              <a:rPr lang="en-US" sz="1100" dirty="0">
                <a:solidFill>
                  <a:srgbClr val="0000FF"/>
                </a:solidFill>
                <a:highlight>
                  <a:srgbClr val="FFFFFF"/>
                </a:highlight>
                <a:latin typeface="Consolas"/>
                <a:ea typeface="Calibri"/>
                <a:cs typeface="Times New Roman"/>
              </a:rPr>
              <a:t>if</a:t>
            </a:r>
            <a:r>
              <a:rPr lang="en-US" sz="1100" dirty="0">
                <a:solidFill>
                  <a:srgbClr val="000000"/>
                </a:solidFill>
                <a:highlight>
                  <a:srgbClr val="FFFFFF"/>
                </a:highlight>
                <a:latin typeface="Consolas"/>
                <a:ea typeface="Calibri"/>
                <a:cs typeface="Times New Roman"/>
              </a:rPr>
              <a:t> (finished) </a:t>
            </a:r>
            <a:r>
              <a:rPr lang="en-US" sz="1100" dirty="0" smtClean="0">
                <a:solidFill>
                  <a:srgbClr val="000000"/>
                </a:solidFill>
                <a:highlight>
                  <a:srgbClr val="FFFFFF"/>
                </a:highlight>
                <a:latin typeface="Consolas"/>
                <a:ea typeface="Calibri"/>
                <a:cs typeface="Times New Roman"/>
              </a:rPr>
              <a:t>{</a:t>
            </a:r>
            <a:r>
              <a:rPr lang="en-US" sz="1400" dirty="0" smtClean="0">
                <a:highlight>
                  <a:srgbClr val="FFFFFF"/>
                </a:highlight>
                <a:ea typeface="Calibri"/>
                <a:cs typeface="Times New Roman"/>
              </a:rPr>
              <a:t/>
            </a:r>
            <a:br>
              <a:rPr lang="en-US" sz="1400" dirty="0" smtClean="0">
                <a:highlight>
                  <a:srgbClr val="FFFFFF"/>
                </a:highlight>
                <a:ea typeface="Calibri"/>
                <a:cs typeface="Times New Roman"/>
              </a:rPr>
            </a:br>
            <a:r>
              <a:rPr lang="en-US" sz="1400" dirty="0" smtClean="0">
                <a:highlight>
                  <a:srgbClr val="FFFFFF"/>
                </a:highlight>
                <a:ea typeface="Calibri"/>
                <a:cs typeface="Times New Roman"/>
              </a:rPr>
              <a:t>               </a:t>
            </a:r>
            <a:r>
              <a:rPr lang="en-US" sz="1100" dirty="0" err="1" smtClean="0">
                <a:solidFill>
                  <a:srgbClr val="2B91AF"/>
                </a:solidFill>
                <a:highlight>
                  <a:srgbClr val="FFFFFF"/>
                </a:highlight>
                <a:latin typeface="Consolas"/>
                <a:ea typeface="Calibri"/>
                <a:cs typeface="Times New Roman"/>
              </a:rPr>
              <a:t>Console</a:t>
            </a:r>
            <a:r>
              <a:rPr lang="en-US" sz="1100" dirty="0" err="1" smtClean="0">
                <a:solidFill>
                  <a:srgbClr val="000000"/>
                </a:solidFill>
                <a:highlight>
                  <a:srgbClr val="FFFFFF"/>
                </a:highlight>
                <a:latin typeface="Consolas"/>
                <a:ea typeface="Calibri"/>
                <a:cs typeface="Times New Roman"/>
              </a:rPr>
              <a:t>.WriteLine</a:t>
            </a:r>
            <a:r>
              <a:rPr lang="en-US" sz="1100" dirty="0">
                <a:solidFill>
                  <a:srgbClr val="000000"/>
                </a:solidFill>
                <a:highlight>
                  <a:srgbClr val="FFFFFF"/>
                </a:highlight>
                <a:latin typeface="Consolas"/>
                <a:ea typeface="Calibri"/>
                <a:cs typeface="Times New Roman"/>
              </a:rPr>
              <a:t>(</a:t>
            </a:r>
            <a:r>
              <a:rPr lang="en-US" sz="1100" dirty="0">
                <a:solidFill>
                  <a:srgbClr val="A31515"/>
                </a:solidFill>
                <a:highlight>
                  <a:srgbClr val="FFFFFF"/>
                </a:highlight>
                <a:latin typeface="Consolas"/>
                <a:ea typeface="Calibri"/>
                <a:cs typeface="Times New Roman"/>
              </a:rPr>
              <a:t>"result = {0}"</a:t>
            </a:r>
            <a:r>
              <a:rPr lang="en-US" sz="1100" dirty="0">
                <a:solidFill>
                  <a:srgbClr val="000000"/>
                </a:solidFill>
                <a:highlight>
                  <a:srgbClr val="FFFFFF"/>
                </a:highlight>
                <a:latin typeface="Consolas"/>
                <a:ea typeface="Calibri"/>
                <a:cs typeface="Times New Roman"/>
              </a:rPr>
              <a:t>, result</a:t>
            </a:r>
            <a:r>
              <a:rPr lang="en-US" sz="1100" dirty="0" smtClean="0">
                <a:solidFill>
                  <a:srgbClr val="000000"/>
                </a:solidFill>
                <a:highlight>
                  <a:srgbClr val="FFFFFF"/>
                </a:highlight>
                <a:latin typeface="Consolas"/>
                <a:ea typeface="Calibri"/>
                <a:cs typeface="Times New Roman"/>
              </a:rPr>
              <a:t>);</a:t>
            </a:r>
            <a:r>
              <a:rPr lang="en-US" sz="1400" dirty="0" smtClean="0">
                <a:highlight>
                  <a:srgbClr val="FFFFFF"/>
                </a:highlight>
                <a:ea typeface="Calibri"/>
                <a:cs typeface="Times New Roman"/>
              </a:rPr>
              <a:t/>
            </a:r>
            <a:br>
              <a:rPr lang="en-US" sz="1400" dirty="0" smtClean="0">
                <a:highlight>
                  <a:srgbClr val="FFFFFF"/>
                </a:highlight>
                <a:ea typeface="Calibri"/>
                <a:cs typeface="Times New Roman"/>
              </a:rPr>
            </a:br>
            <a:r>
              <a:rPr lang="en-US" sz="1400" dirty="0" smtClean="0">
                <a:highlight>
                  <a:srgbClr val="FFFFFF"/>
                </a:highlight>
                <a:ea typeface="Calibri"/>
                <a:cs typeface="Times New Roman"/>
              </a:rPr>
              <a:t>               </a:t>
            </a:r>
            <a:r>
              <a:rPr lang="en-US" sz="1100" dirty="0" smtClean="0">
                <a:solidFill>
                  <a:srgbClr val="0000FF"/>
                </a:solidFill>
                <a:highlight>
                  <a:srgbClr val="FFFFFF"/>
                </a:highlight>
                <a:latin typeface="Consolas"/>
                <a:ea typeface="Calibri"/>
                <a:cs typeface="Times New Roman"/>
              </a:rPr>
              <a:t>return</a:t>
            </a:r>
            <a:r>
              <a:rPr lang="en-US" sz="1100" dirty="0" smtClean="0">
                <a:solidFill>
                  <a:srgbClr val="000000"/>
                </a:solidFill>
                <a:highlight>
                  <a:srgbClr val="FFFFFF"/>
                </a:highlight>
                <a:latin typeface="Consolas"/>
                <a:ea typeface="Calibri"/>
                <a:cs typeface="Times New Roman"/>
              </a:rPr>
              <a:t>;</a:t>
            </a:r>
            <a:endParaRPr lang="en-US" sz="1400" dirty="0" smtClean="0">
              <a:ea typeface="Calibri"/>
              <a:cs typeface="Times New Roman"/>
            </a:endParaRPr>
          </a:p>
          <a:p>
            <a:pPr marL="0" indent="0">
              <a:lnSpc>
                <a:spcPct val="115000"/>
              </a:lnSpc>
              <a:spcAft>
                <a:spcPts val="0"/>
              </a:spcAft>
              <a:buNone/>
            </a:pPr>
            <a:r>
              <a:rPr lang="en-US" sz="1100" dirty="0" smtClean="0">
                <a:solidFill>
                  <a:srgbClr val="000000"/>
                </a:solidFill>
                <a:highlight>
                  <a:srgbClr val="FFFFFF"/>
                </a:highlight>
                <a:latin typeface="Consolas"/>
                <a:ea typeface="Calibri"/>
                <a:cs typeface="Times New Roman"/>
              </a:rPr>
              <a:t>      </a:t>
            </a:r>
            <a:r>
              <a:rPr lang="en-US" sz="1100" dirty="0">
                <a:solidFill>
                  <a:srgbClr val="000000"/>
                </a:solidFill>
                <a:highlight>
                  <a:srgbClr val="FFFFFF"/>
                </a:highlight>
                <a:latin typeface="Consolas"/>
                <a:ea typeface="Calibri"/>
                <a:cs typeface="Times New Roman"/>
              </a:rPr>
              <a:t>}</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r>
              <a:rPr lang="en-US" sz="1100" dirty="0" smtClean="0">
                <a:solidFill>
                  <a:srgbClr val="000000"/>
                </a:solidFill>
                <a:highlight>
                  <a:srgbClr val="FFFFFF"/>
                </a:highlight>
                <a:latin typeface="Consolas"/>
                <a:ea typeface="Calibri"/>
                <a:cs typeface="Times New Roman"/>
              </a:rPr>
              <a:t> }</a:t>
            </a:r>
            <a:endParaRPr lang="en-US" sz="1400" dirty="0" smtClean="0">
              <a:ea typeface="Calibri"/>
              <a:cs typeface="Times New Roman"/>
            </a:endParaRPr>
          </a:p>
          <a:p>
            <a:pPr marL="0" indent="0">
              <a:lnSpc>
                <a:spcPct val="115000"/>
              </a:lnSpc>
              <a:spcAft>
                <a:spcPts val="0"/>
              </a:spcAft>
              <a:buNone/>
            </a:pPr>
            <a:r>
              <a:rPr lang="en-US" sz="1100" dirty="0" smtClean="0">
                <a:solidFill>
                  <a:srgbClr val="000000"/>
                </a:solidFill>
                <a:highlight>
                  <a:srgbClr val="FFFFFF"/>
                </a:highlight>
                <a:latin typeface="Consolas"/>
                <a:ea typeface="Calibri"/>
                <a:cs typeface="Times New Roman"/>
              </a:rPr>
              <a:t>}</a:t>
            </a:r>
            <a:endParaRPr lang="en-US" sz="1400" dirty="0">
              <a:ea typeface="Calibri"/>
              <a:cs typeface="Times New Roman"/>
            </a:endParaRPr>
          </a:p>
          <a:p>
            <a:pPr marL="0" indent="0">
              <a:lnSpc>
                <a:spcPct val="115000"/>
              </a:lnSpc>
              <a:spcAft>
                <a:spcPts val="1000"/>
              </a:spcAft>
              <a:buNone/>
            </a:pPr>
            <a:r>
              <a:rPr lang="en-US" sz="1400" dirty="0">
                <a:ea typeface="Calibri"/>
                <a:cs typeface="Times New Roman"/>
              </a:rPr>
              <a:t> </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5301208"/>
            <a:ext cx="3352800" cy="1390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Šipka doprava 3"/>
          <p:cNvSpPr/>
          <p:nvPr/>
        </p:nvSpPr>
        <p:spPr>
          <a:xfrm>
            <a:off x="4518625" y="5156448"/>
            <a:ext cx="1152128" cy="576064"/>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 name="Zaoblený obdélník 4"/>
          <p:cNvSpPr/>
          <p:nvPr/>
        </p:nvSpPr>
        <p:spPr>
          <a:xfrm>
            <a:off x="7008784" y="5121914"/>
            <a:ext cx="1296144" cy="43279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b="1" dirty="0" smtClean="0"/>
              <a:t>or</a:t>
            </a:r>
            <a:endParaRPr lang="en-US" b="1" dirty="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6194" y="2780928"/>
            <a:ext cx="2981325"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Zaoblený obdélník 8"/>
          <p:cNvSpPr/>
          <p:nvPr/>
        </p:nvSpPr>
        <p:spPr>
          <a:xfrm>
            <a:off x="7161184" y="3932684"/>
            <a:ext cx="1296144" cy="43279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b="1" dirty="0" smtClean="0"/>
              <a:t>or</a:t>
            </a:r>
            <a:endParaRPr lang="en-US" b="1" dirty="0"/>
          </a:p>
        </p:txBody>
      </p:sp>
      <p:sp>
        <p:nvSpPr>
          <p:cNvPr id="7" name="Volný tvar 6"/>
          <p:cNvSpPr/>
          <p:nvPr/>
        </p:nvSpPr>
        <p:spPr>
          <a:xfrm>
            <a:off x="1242922" y="5104219"/>
            <a:ext cx="789460" cy="152677"/>
          </a:xfrm>
          <a:custGeom>
            <a:avLst/>
            <a:gdLst>
              <a:gd name="connsiteX0" fmla="*/ 0 w 787078"/>
              <a:gd name="connsiteY0" fmla="*/ 104173 h 104173"/>
              <a:gd name="connsiteX1" fmla="*/ 23149 w 787078"/>
              <a:gd name="connsiteY1" fmla="*/ 34724 h 104173"/>
              <a:gd name="connsiteX2" fmla="*/ 57873 w 787078"/>
              <a:gd name="connsiteY2" fmla="*/ 23150 h 104173"/>
              <a:gd name="connsiteX3" fmla="*/ 162045 w 787078"/>
              <a:gd name="connsiteY3" fmla="*/ 0 h 104173"/>
              <a:gd name="connsiteX4" fmla="*/ 740780 w 787078"/>
              <a:gd name="connsiteY4" fmla="*/ 11575 h 104173"/>
              <a:gd name="connsiteX5" fmla="*/ 775504 w 787078"/>
              <a:gd name="connsiteY5" fmla="*/ 46299 h 104173"/>
              <a:gd name="connsiteX6" fmla="*/ 787078 w 787078"/>
              <a:gd name="connsiteY6" fmla="*/ 81023 h 104173"/>
              <a:gd name="connsiteX0" fmla="*/ 0 w 794222"/>
              <a:gd name="connsiteY0" fmla="*/ 135129 h 135129"/>
              <a:gd name="connsiteX1" fmla="*/ 30293 w 794222"/>
              <a:gd name="connsiteY1" fmla="*/ 34724 h 135129"/>
              <a:gd name="connsiteX2" fmla="*/ 65017 w 794222"/>
              <a:gd name="connsiteY2" fmla="*/ 23150 h 135129"/>
              <a:gd name="connsiteX3" fmla="*/ 169189 w 794222"/>
              <a:gd name="connsiteY3" fmla="*/ 0 h 135129"/>
              <a:gd name="connsiteX4" fmla="*/ 747924 w 794222"/>
              <a:gd name="connsiteY4" fmla="*/ 11575 h 135129"/>
              <a:gd name="connsiteX5" fmla="*/ 782648 w 794222"/>
              <a:gd name="connsiteY5" fmla="*/ 46299 h 135129"/>
              <a:gd name="connsiteX6" fmla="*/ 794222 w 794222"/>
              <a:gd name="connsiteY6" fmla="*/ 81023 h 135129"/>
              <a:gd name="connsiteX0" fmla="*/ 0 w 789460"/>
              <a:gd name="connsiteY0" fmla="*/ 135129 h 152460"/>
              <a:gd name="connsiteX1" fmla="*/ 30293 w 789460"/>
              <a:gd name="connsiteY1" fmla="*/ 34724 h 152460"/>
              <a:gd name="connsiteX2" fmla="*/ 65017 w 789460"/>
              <a:gd name="connsiteY2" fmla="*/ 23150 h 152460"/>
              <a:gd name="connsiteX3" fmla="*/ 169189 w 789460"/>
              <a:gd name="connsiteY3" fmla="*/ 0 h 152460"/>
              <a:gd name="connsiteX4" fmla="*/ 747924 w 789460"/>
              <a:gd name="connsiteY4" fmla="*/ 11575 h 152460"/>
              <a:gd name="connsiteX5" fmla="*/ 782648 w 789460"/>
              <a:gd name="connsiteY5" fmla="*/ 46299 h 152460"/>
              <a:gd name="connsiteX6" fmla="*/ 789460 w 789460"/>
              <a:gd name="connsiteY6" fmla="*/ 152460 h 152460"/>
              <a:gd name="connsiteX0" fmla="*/ 0 w 789460"/>
              <a:gd name="connsiteY0" fmla="*/ 136365 h 153696"/>
              <a:gd name="connsiteX1" fmla="*/ 30293 w 789460"/>
              <a:gd name="connsiteY1" fmla="*/ 35960 h 153696"/>
              <a:gd name="connsiteX2" fmla="*/ 67398 w 789460"/>
              <a:gd name="connsiteY2" fmla="*/ 7718 h 153696"/>
              <a:gd name="connsiteX3" fmla="*/ 169189 w 789460"/>
              <a:gd name="connsiteY3" fmla="*/ 1236 h 153696"/>
              <a:gd name="connsiteX4" fmla="*/ 747924 w 789460"/>
              <a:gd name="connsiteY4" fmla="*/ 12811 h 153696"/>
              <a:gd name="connsiteX5" fmla="*/ 782648 w 789460"/>
              <a:gd name="connsiteY5" fmla="*/ 47535 h 153696"/>
              <a:gd name="connsiteX6" fmla="*/ 789460 w 789460"/>
              <a:gd name="connsiteY6" fmla="*/ 153696 h 153696"/>
              <a:gd name="connsiteX0" fmla="*/ 0 w 789460"/>
              <a:gd name="connsiteY0" fmla="*/ 135346 h 152677"/>
              <a:gd name="connsiteX1" fmla="*/ 18387 w 789460"/>
              <a:gd name="connsiteY1" fmla="*/ 34941 h 152677"/>
              <a:gd name="connsiteX2" fmla="*/ 67398 w 789460"/>
              <a:gd name="connsiteY2" fmla="*/ 6699 h 152677"/>
              <a:gd name="connsiteX3" fmla="*/ 169189 w 789460"/>
              <a:gd name="connsiteY3" fmla="*/ 217 h 152677"/>
              <a:gd name="connsiteX4" fmla="*/ 747924 w 789460"/>
              <a:gd name="connsiteY4" fmla="*/ 11792 h 152677"/>
              <a:gd name="connsiteX5" fmla="*/ 782648 w 789460"/>
              <a:gd name="connsiteY5" fmla="*/ 46516 h 152677"/>
              <a:gd name="connsiteX6" fmla="*/ 789460 w 789460"/>
              <a:gd name="connsiteY6" fmla="*/ 152677 h 152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9460" h="152677">
                <a:moveTo>
                  <a:pt x="0" y="135346"/>
                </a:moveTo>
                <a:cubicBezTo>
                  <a:pt x="7716" y="112196"/>
                  <a:pt x="7154" y="56382"/>
                  <a:pt x="18387" y="34941"/>
                </a:cubicBezTo>
                <a:cubicBezTo>
                  <a:pt x="29620" y="13500"/>
                  <a:pt x="42264" y="12486"/>
                  <a:pt x="67398" y="6699"/>
                </a:cubicBezTo>
                <a:cubicBezTo>
                  <a:pt x="92532" y="912"/>
                  <a:pt x="55768" y="-632"/>
                  <a:pt x="169189" y="217"/>
                </a:cubicBezTo>
                <a:cubicBezTo>
                  <a:pt x="282610" y="1066"/>
                  <a:pt x="555521" y="-2729"/>
                  <a:pt x="747924" y="11792"/>
                </a:cubicBezTo>
                <a:cubicBezTo>
                  <a:pt x="764247" y="13024"/>
                  <a:pt x="775725" y="23035"/>
                  <a:pt x="782648" y="46516"/>
                </a:cubicBezTo>
                <a:cubicBezTo>
                  <a:pt x="789571" y="69997"/>
                  <a:pt x="789460" y="152677"/>
                  <a:pt x="789460" y="152677"/>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Volný tvar 7"/>
          <p:cNvSpPr/>
          <p:nvPr/>
        </p:nvSpPr>
        <p:spPr>
          <a:xfrm>
            <a:off x="1551008" y="4698327"/>
            <a:ext cx="337926" cy="394534"/>
          </a:xfrm>
          <a:custGeom>
            <a:avLst/>
            <a:gdLst>
              <a:gd name="connsiteX0" fmla="*/ 219919 w 337926"/>
              <a:gd name="connsiteY0" fmla="*/ 358815 h 358815"/>
              <a:gd name="connsiteX1" fmla="*/ 300941 w 337926"/>
              <a:gd name="connsiteY1" fmla="*/ 335665 h 358815"/>
              <a:gd name="connsiteX2" fmla="*/ 335665 w 337926"/>
              <a:gd name="connsiteY2" fmla="*/ 289367 h 358815"/>
              <a:gd name="connsiteX3" fmla="*/ 254643 w 337926"/>
              <a:gd name="connsiteY3" fmla="*/ 69448 h 358815"/>
              <a:gd name="connsiteX4" fmla="*/ 185195 w 337926"/>
              <a:gd name="connsiteY4" fmla="*/ 57873 h 358815"/>
              <a:gd name="connsiteX5" fmla="*/ 0 w 337926"/>
              <a:gd name="connsiteY5" fmla="*/ 46298 h 358815"/>
              <a:gd name="connsiteX6" fmla="*/ 34724 w 337926"/>
              <a:gd name="connsiteY6" fmla="*/ 34724 h 358815"/>
              <a:gd name="connsiteX7" fmla="*/ 57873 w 337926"/>
              <a:gd name="connsiteY7" fmla="*/ 11574 h 358815"/>
              <a:gd name="connsiteX8" fmla="*/ 69448 w 337926"/>
              <a:gd name="connsiteY8" fmla="*/ 0 h 358815"/>
              <a:gd name="connsiteX0" fmla="*/ 219919 w 337926"/>
              <a:gd name="connsiteY0" fmla="*/ 394534 h 394534"/>
              <a:gd name="connsiteX1" fmla="*/ 300941 w 337926"/>
              <a:gd name="connsiteY1" fmla="*/ 371384 h 394534"/>
              <a:gd name="connsiteX2" fmla="*/ 335665 w 337926"/>
              <a:gd name="connsiteY2" fmla="*/ 325086 h 394534"/>
              <a:gd name="connsiteX3" fmla="*/ 254643 w 337926"/>
              <a:gd name="connsiteY3" fmla="*/ 105167 h 394534"/>
              <a:gd name="connsiteX4" fmla="*/ 185195 w 337926"/>
              <a:gd name="connsiteY4" fmla="*/ 93592 h 394534"/>
              <a:gd name="connsiteX5" fmla="*/ 0 w 337926"/>
              <a:gd name="connsiteY5" fmla="*/ 82017 h 394534"/>
              <a:gd name="connsiteX6" fmla="*/ 34724 w 337926"/>
              <a:gd name="connsiteY6" fmla="*/ 70443 h 394534"/>
              <a:gd name="connsiteX7" fmla="*/ 57873 w 337926"/>
              <a:gd name="connsiteY7" fmla="*/ 47293 h 394534"/>
              <a:gd name="connsiteX8" fmla="*/ 102785 w 337926"/>
              <a:gd name="connsiteY8" fmla="*/ 0 h 39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7926" h="394534">
                <a:moveTo>
                  <a:pt x="219919" y="394534"/>
                </a:moveTo>
                <a:cubicBezTo>
                  <a:pt x="246926" y="386817"/>
                  <a:pt x="276856" y="385835"/>
                  <a:pt x="300941" y="371384"/>
                </a:cubicBezTo>
                <a:cubicBezTo>
                  <a:pt x="317483" y="361459"/>
                  <a:pt x="334651" y="344350"/>
                  <a:pt x="335665" y="325086"/>
                </a:cubicBezTo>
                <a:cubicBezTo>
                  <a:pt x="340889" y="225829"/>
                  <a:pt x="344721" y="146111"/>
                  <a:pt x="254643" y="105167"/>
                </a:cubicBezTo>
                <a:cubicBezTo>
                  <a:pt x="233278" y="95456"/>
                  <a:pt x="208567" y="95717"/>
                  <a:pt x="185195" y="93592"/>
                </a:cubicBezTo>
                <a:cubicBezTo>
                  <a:pt x="123597" y="87992"/>
                  <a:pt x="61732" y="85875"/>
                  <a:pt x="0" y="82017"/>
                </a:cubicBezTo>
                <a:cubicBezTo>
                  <a:pt x="11575" y="78159"/>
                  <a:pt x="24262" y="76720"/>
                  <a:pt x="34724" y="70443"/>
                </a:cubicBezTo>
                <a:cubicBezTo>
                  <a:pt x="44082" y="64828"/>
                  <a:pt x="46529" y="59034"/>
                  <a:pt x="57873" y="47293"/>
                </a:cubicBezTo>
                <a:cubicBezTo>
                  <a:pt x="69217" y="35552"/>
                  <a:pt x="87814" y="15764"/>
                  <a:pt x="102785"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Volný tvar 10"/>
          <p:cNvSpPr/>
          <p:nvPr/>
        </p:nvSpPr>
        <p:spPr>
          <a:xfrm>
            <a:off x="1544714" y="4773340"/>
            <a:ext cx="116080" cy="97360"/>
          </a:xfrm>
          <a:custGeom>
            <a:avLst/>
            <a:gdLst>
              <a:gd name="connsiteX0" fmla="*/ 0 w 104173"/>
              <a:gd name="connsiteY0" fmla="*/ 0 h 92598"/>
              <a:gd name="connsiteX1" fmla="*/ 57874 w 104173"/>
              <a:gd name="connsiteY1" fmla="*/ 46299 h 92598"/>
              <a:gd name="connsiteX2" fmla="*/ 104173 w 104173"/>
              <a:gd name="connsiteY2" fmla="*/ 92598 h 92598"/>
              <a:gd name="connsiteX0" fmla="*/ 0 w 116080"/>
              <a:gd name="connsiteY0" fmla="*/ 0 h 97360"/>
              <a:gd name="connsiteX1" fmla="*/ 57874 w 116080"/>
              <a:gd name="connsiteY1" fmla="*/ 46299 h 97360"/>
              <a:gd name="connsiteX2" fmla="*/ 116080 w 116080"/>
              <a:gd name="connsiteY2" fmla="*/ 97360 h 97360"/>
            </a:gdLst>
            <a:ahLst/>
            <a:cxnLst>
              <a:cxn ang="0">
                <a:pos x="connsiteX0" y="connsiteY0"/>
              </a:cxn>
              <a:cxn ang="0">
                <a:pos x="connsiteX1" y="connsiteY1"/>
              </a:cxn>
              <a:cxn ang="0">
                <a:pos x="connsiteX2" y="connsiteY2"/>
              </a:cxn>
            </a:cxnLst>
            <a:rect l="l" t="t" r="r" b="b"/>
            <a:pathLst>
              <a:path w="116080" h="97360">
                <a:moveTo>
                  <a:pt x="0" y="0"/>
                </a:moveTo>
                <a:cubicBezTo>
                  <a:pt x="19291" y="15433"/>
                  <a:pt x="38527" y="30072"/>
                  <a:pt x="57874" y="46299"/>
                </a:cubicBezTo>
                <a:cubicBezTo>
                  <a:pt x="77221" y="62526"/>
                  <a:pt x="116080" y="97360"/>
                  <a:pt x="116080" y="9736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Zaoblený obdélník 13"/>
          <p:cNvSpPr/>
          <p:nvPr/>
        </p:nvSpPr>
        <p:spPr>
          <a:xfrm>
            <a:off x="3491880" y="1196752"/>
            <a:ext cx="5328592" cy="1008112"/>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dirty="0" smtClean="0"/>
              <a:t>Oh, YES! </a:t>
            </a:r>
            <a:r>
              <a:rPr lang="en-US" sz="2400" dirty="0" smtClean="0">
                <a:sym typeface="Wingdings" pitchFamily="2" charset="2"/>
              </a:rPr>
              <a:t></a:t>
            </a:r>
          </a:p>
          <a:p>
            <a:pPr algn="ctr"/>
            <a:r>
              <a:rPr lang="en-US" sz="2400" dirty="0" smtClean="0">
                <a:sym typeface="Wingdings" pitchFamily="2" charset="2"/>
              </a:rPr>
              <a:t>Compiler optimizations rule them all.</a:t>
            </a:r>
            <a:endParaRPr lang="en-US" sz="2400" dirty="0"/>
          </a:p>
        </p:txBody>
      </p:sp>
    </p:spTree>
    <p:extLst>
      <p:ext uri="{BB962C8B-B14F-4D97-AF65-F5344CB8AC3E}">
        <p14:creationId xmlns:p14="http://schemas.microsoft.com/office/powerpoint/2010/main" val="12753876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6194" y="4149080"/>
            <a:ext cx="2981325"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Nadpis 1"/>
          <p:cNvSpPr>
            <a:spLocks noGrp="1"/>
          </p:cNvSpPr>
          <p:nvPr>
            <p:ph type="title"/>
          </p:nvPr>
        </p:nvSpPr>
        <p:spPr/>
        <p:txBody>
          <a:bodyPr/>
          <a:lstStyle/>
          <a:p>
            <a:r>
              <a:rPr lang="en-US" dirty="0" smtClean="0"/>
              <a:t>Concurrent Access</a:t>
            </a:r>
            <a:endParaRPr lang="en-US" dirty="0"/>
          </a:p>
        </p:txBody>
      </p:sp>
      <p:sp>
        <p:nvSpPr>
          <p:cNvPr id="3" name="Zástupný symbol pro text 2"/>
          <p:cNvSpPr>
            <a:spLocks noGrp="1"/>
          </p:cNvSpPr>
          <p:nvPr>
            <p:ph type="body" sz="quarter" idx="13"/>
          </p:nvPr>
        </p:nvSpPr>
        <p:spPr>
          <a:xfrm>
            <a:off x="467544" y="980728"/>
            <a:ext cx="8208912" cy="5328592"/>
          </a:xfrm>
        </p:spPr>
        <p:txBody>
          <a:bodyPr>
            <a:noAutofit/>
          </a:bodyPr>
          <a:lstStyle/>
          <a:p>
            <a:pPr marL="0" indent="0">
              <a:lnSpc>
                <a:spcPct val="115000"/>
              </a:lnSpc>
              <a:spcAft>
                <a:spcPts val="0"/>
              </a:spcAft>
              <a:buNone/>
            </a:pPr>
            <a:r>
              <a:rPr lang="en-US" sz="1100" dirty="0">
                <a:solidFill>
                  <a:srgbClr val="0000FF"/>
                </a:solidFill>
                <a:highlight>
                  <a:srgbClr val="FFFFFF"/>
                </a:highlight>
                <a:latin typeface="Consolas"/>
                <a:ea typeface="Calibri"/>
                <a:cs typeface="Times New Roman"/>
              </a:rPr>
              <a:t>using</a:t>
            </a:r>
            <a:r>
              <a:rPr lang="en-US" sz="1100" dirty="0">
                <a:solidFill>
                  <a:srgbClr val="000000"/>
                </a:solidFill>
                <a:highlight>
                  <a:srgbClr val="FFFFFF"/>
                </a:highlight>
                <a:latin typeface="Consolas"/>
                <a:ea typeface="Calibri"/>
                <a:cs typeface="Times New Roman"/>
              </a:rPr>
              <a:t> System;</a:t>
            </a:r>
            <a:endParaRPr lang="en-US" sz="1400" dirty="0">
              <a:ea typeface="Calibri"/>
              <a:cs typeface="Times New Roman"/>
            </a:endParaRPr>
          </a:p>
          <a:p>
            <a:pPr marL="0" indent="0">
              <a:lnSpc>
                <a:spcPct val="115000"/>
              </a:lnSpc>
              <a:spcAft>
                <a:spcPts val="0"/>
              </a:spcAft>
              <a:buNone/>
            </a:pPr>
            <a:r>
              <a:rPr lang="en-US" sz="1100" dirty="0">
                <a:solidFill>
                  <a:srgbClr val="0000FF"/>
                </a:solidFill>
                <a:highlight>
                  <a:srgbClr val="FFFFFF"/>
                </a:highlight>
                <a:latin typeface="Consolas"/>
                <a:ea typeface="Calibri"/>
                <a:cs typeface="Times New Roman"/>
              </a:rPr>
              <a:t>using</a:t>
            </a:r>
            <a:r>
              <a:rPr lang="en-US" sz="1100" dirty="0">
                <a:solidFill>
                  <a:srgbClr val="000000"/>
                </a:solidFill>
                <a:highlight>
                  <a:srgbClr val="FFFFFF"/>
                </a:highlight>
                <a:latin typeface="Consolas"/>
                <a:ea typeface="Calibri"/>
                <a:cs typeface="Times New Roman"/>
              </a:rPr>
              <a:t> </a:t>
            </a:r>
            <a:r>
              <a:rPr lang="en-US" sz="1100" dirty="0" err="1">
                <a:solidFill>
                  <a:srgbClr val="000000"/>
                </a:solidFill>
                <a:highlight>
                  <a:srgbClr val="FFFFFF"/>
                </a:highlight>
                <a:latin typeface="Consolas"/>
                <a:ea typeface="Calibri"/>
                <a:cs typeface="Times New Roman"/>
              </a:rPr>
              <a:t>System.Threading</a:t>
            </a:r>
            <a:r>
              <a:rPr lang="en-US" sz="1100" dirty="0">
                <a:solidFill>
                  <a:srgbClr val="000000"/>
                </a:solidFill>
                <a:highlight>
                  <a:srgbClr val="FFFFFF"/>
                </a:highlight>
                <a:latin typeface="Consolas"/>
                <a:ea typeface="Calibri"/>
                <a:cs typeface="Times New Roman"/>
              </a:rPr>
              <a:t>;</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endParaRPr lang="en-US" sz="1400" dirty="0">
              <a:ea typeface="Calibri"/>
              <a:cs typeface="Times New Roman"/>
            </a:endParaRPr>
          </a:p>
          <a:p>
            <a:pPr marL="0" indent="0">
              <a:lnSpc>
                <a:spcPct val="115000"/>
              </a:lnSpc>
              <a:spcAft>
                <a:spcPts val="0"/>
              </a:spcAft>
              <a:buNone/>
            </a:pPr>
            <a:r>
              <a:rPr lang="en-US" sz="1100" dirty="0">
                <a:solidFill>
                  <a:srgbClr val="0000FF"/>
                </a:solidFill>
                <a:highlight>
                  <a:srgbClr val="FFFFFF"/>
                </a:highlight>
                <a:latin typeface="Consolas"/>
                <a:ea typeface="Calibri"/>
                <a:cs typeface="Times New Roman"/>
              </a:rPr>
              <a:t>class</a:t>
            </a:r>
            <a:r>
              <a:rPr lang="en-US" sz="1100" dirty="0">
                <a:solidFill>
                  <a:srgbClr val="000000"/>
                </a:solidFill>
                <a:highlight>
                  <a:srgbClr val="FFFFFF"/>
                </a:highlight>
                <a:latin typeface="Consolas"/>
                <a:ea typeface="Calibri"/>
                <a:cs typeface="Times New Roman"/>
              </a:rPr>
              <a:t> </a:t>
            </a:r>
            <a:r>
              <a:rPr lang="en-US" sz="1100" dirty="0">
                <a:solidFill>
                  <a:srgbClr val="2B91AF"/>
                </a:solidFill>
                <a:highlight>
                  <a:srgbClr val="FFFFFF"/>
                </a:highlight>
                <a:latin typeface="Consolas"/>
                <a:ea typeface="Calibri"/>
                <a:cs typeface="Times New Roman"/>
              </a:rPr>
              <a:t>Test</a:t>
            </a:r>
            <a:r>
              <a:rPr lang="en-US" sz="1100" dirty="0">
                <a:solidFill>
                  <a:srgbClr val="000000"/>
                </a:solidFill>
                <a:highlight>
                  <a:srgbClr val="FFFFFF"/>
                </a:highlight>
                <a:latin typeface="Consolas"/>
                <a:ea typeface="Calibri"/>
                <a:cs typeface="Times New Roman"/>
              </a:rPr>
              <a:t> {</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r>
              <a:rPr lang="en-US" sz="1100" dirty="0">
                <a:solidFill>
                  <a:srgbClr val="0000FF"/>
                </a:solidFill>
                <a:highlight>
                  <a:srgbClr val="FFFFFF"/>
                </a:highlight>
                <a:latin typeface="Consolas"/>
                <a:ea typeface="Calibri"/>
                <a:cs typeface="Times New Roman"/>
              </a:rPr>
              <a:t>public</a:t>
            </a:r>
            <a:r>
              <a:rPr lang="en-US" sz="1100" dirty="0">
                <a:solidFill>
                  <a:srgbClr val="000000"/>
                </a:solidFill>
                <a:highlight>
                  <a:srgbClr val="FFFFFF"/>
                </a:highlight>
                <a:latin typeface="Consolas"/>
                <a:ea typeface="Calibri"/>
                <a:cs typeface="Times New Roman"/>
              </a:rPr>
              <a:t> </a:t>
            </a:r>
            <a:r>
              <a:rPr lang="en-US" sz="1100" dirty="0">
                <a:solidFill>
                  <a:srgbClr val="0000FF"/>
                </a:solidFill>
                <a:highlight>
                  <a:srgbClr val="FFFFFF"/>
                </a:highlight>
                <a:latin typeface="Consolas"/>
                <a:ea typeface="Calibri"/>
                <a:cs typeface="Times New Roman"/>
              </a:rPr>
              <a:t>static</a:t>
            </a:r>
            <a:r>
              <a:rPr lang="en-US" sz="1100" dirty="0">
                <a:solidFill>
                  <a:srgbClr val="000000"/>
                </a:solidFill>
                <a:highlight>
                  <a:srgbClr val="FFFFFF"/>
                </a:highlight>
                <a:latin typeface="Consolas"/>
                <a:ea typeface="Calibri"/>
                <a:cs typeface="Times New Roman"/>
              </a:rPr>
              <a:t> </a:t>
            </a:r>
            <a:r>
              <a:rPr lang="en-US" sz="1100" dirty="0" err="1">
                <a:solidFill>
                  <a:srgbClr val="0000FF"/>
                </a:solidFill>
                <a:highlight>
                  <a:srgbClr val="FFFFFF"/>
                </a:highlight>
                <a:latin typeface="Consolas"/>
                <a:ea typeface="Calibri"/>
                <a:cs typeface="Times New Roman"/>
              </a:rPr>
              <a:t>int</a:t>
            </a:r>
            <a:r>
              <a:rPr lang="en-US" sz="1100" dirty="0">
                <a:solidFill>
                  <a:srgbClr val="000000"/>
                </a:solidFill>
                <a:highlight>
                  <a:srgbClr val="FFFFFF"/>
                </a:highlight>
                <a:latin typeface="Consolas"/>
                <a:ea typeface="Calibri"/>
                <a:cs typeface="Times New Roman"/>
              </a:rPr>
              <a:t> result;</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r>
              <a:rPr lang="en-US" sz="1100" dirty="0">
                <a:solidFill>
                  <a:srgbClr val="0000FF"/>
                </a:solidFill>
                <a:highlight>
                  <a:srgbClr val="FFFFFF"/>
                </a:highlight>
                <a:latin typeface="Consolas"/>
                <a:ea typeface="Calibri"/>
                <a:cs typeface="Times New Roman"/>
              </a:rPr>
              <a:t>public</a:t>
            </a:r>
            <a:r>
              <a:rPr lang="en-US" sz="1100" dirty="0">
                <a:solidFill>
                  <a:srgbClr val="000000"/>
                </a:solidFill>
                <a:highlight>
                  <a:srgbClr val="FFFFFF"/>
                </a:highlight>
                <a:latin typeface="Consolas"/>
                <a:ea typeface="Calibri"/>
                <a:cs typeface="Times New Roman"/>
              </a:rPr>
              <a:t> </a:t>
            </a:r>
            <a:r>
              <a:rPr lang="en-US" sz="1100" dirty="0">
                <a:solidFill>
                  <a:srgbClr val="0000FF"/>
                </a:solidFill>
                <a:highlight>
                  <a:srgbClr val="FFFFFF"/>
                </a:highlight>
                <a:latin typeface="Consolas"/>
                <a:ea typeface="Calibri"/>
                <a:cs typeface="Times New Roman"/>
              </a:rPr>
              <a:t>static</a:t>
            </a:r>
            <a:r>
              <a:rPr lang="en-US" sz="1100" dirty="0">
                <a:solidFill>
                  <a:srgbClr val="000000"/>
                </a:solidFill>
                <a:highlight>
                  <a:srgbClr val="FFFFFF"/>
                </a:highlight>
                <a:latin typeface="Consolas"/>
                <a:ea typeface="Calibri"/>
                <a:cs typeface="Times New Roman"/>
              </a:rPr>
              <a:t> </a:t>
            </a:r>
            <a:r>
              <a:rPr lang="en-US" sz="1100" dirty="0" err="1">
                <a:solidFill>
                  <a:srgbClr val="0000FF"/>
                </a:solidFill>
                <a:highlight>
                  <a:srgbClr val="FFFFFF"/>
                </a:highlight>
                <a:latin typeface="Consolas"/>
                <a:ea typeface="Calibri"/>
                <a:cs typeface="Times New Roman"/>
              </a:rPr>
              <a:t>bool</a:t>
            </a:r>
            <a:r>
              <a:rPr lang="en-US" sz="1100" dirty="0">
                <a:solidFill>
                  <a:srgbClr val="000000"/>
                </a:solidFill>
                <a:highlight>
                  <a:srgbClr val="FFFFFF"/>
                </a:highlight>
                <a:latin typeface="Consolas"/>
                <a:ea typeface="Calibri"/>
                <a:cs typeface="Times New Roman"/>
              </a:rPr>
              <a:t> finished;</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r>
              <a:rPr lang="en-US" sz="1100" dirty="0">
                <a:solidFill>
                  <a:srgbClr val="0000FF"/>
                </a:solidFill>
                <a:highlight>
                  <a:srgbClr val="FFFFFF"/>
                </a:highlight>
                <a:latin typeface="Consolas"/>
                <a:ea typeface="Calibri"/>
                <a:cs typeface="Times New Roman"/>
              </a:rPr>
              <a:t>static</a:t>
            </a:r>
            <a:r>
              <a:rPr lang="en-US" sz="1100" dirty="0">
                <a:solidFill>
                  <a:srgbClr val="000000"/>
                </a:solidFill>
                <a:highlight>
                  <a:srgbClr val="FFFFFF"/>
                </a:highlight>
                <a:latin typeface="Consolas"/>
                <a:ea typeface="Calibri"/>
                <a:cs typeface="Times New Roman"/>
              </a:rPr>
              <a:t> </a:t>
            </a:r>
            <a:r>
              <a:rPr lang="en-US" sz="1100" dirty="0">
                <a:solidFill>
                  <a:srgbClr val="0000FF"/>
                </a:solidFill>
                <a:highlight>
                  <a:srgbClr val="FFFFFF"/>
                </a:highlight>
                <a:latin typeface="Consolas"/>
                <a:ea typeface="Calibri"/>
                <a:cs typeface="Times New Roman"/>
              </a:rPr>
              <a:t>void</a:t>
            </a:r>
            <a:r>
              <a:rPr lang="en-US" sz="1100" dirty="0">
                <a:solidFill>
                  <a:srgbClr val="000000"/>
                </a:solidFill>
                <a:highlight>
                  <a:srgbClr val="FFFFFF"/>
                </a:highlight>
                <a:latin typeface="Consolas"/>
                <a:ea typeface="Calibri"/>
                <a:cs typeface="Times New Roman"/>
              </a:rPr>
              <a:t> Thread2() {</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result = 123;</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finished = </a:t>
            </a:r>
            <a:r>
              <a:rPr lang="en-US" sz="1100" dirty="0">
                <a:solidFill>
                  <a:srgbClr val="0000FF"/>
                </a:solidFill>
                <a:highlight>
                  <a:srgbClr val="FFFFFF"/>
                </a:highlight>
                <a:latin typeface="Consolas"/>
                <a:ea typeface="Calibri"/>
                <a:cs typeface="Times New Roman"/>
              </a:rPr>
              <a:t>true</a:t>
            </a:r>
            <a:r>
              <a:rPr lang="en-US" sz="1100" dirty="0">
                <a:solidFill>
                  <a:srgbClr val="000000"/>
                </a:solidFill>
                <a:highlight>
                  <a:srgbClr val="FFFFFF"/>
                </a:highlight>
                <a:latin typeface="Consolas"/>
                <a:ea typeface="Calibri"/>
                <a:cs typeface="Times New Roman"/>
              </a:rPr>
              <a:t>;</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r>
              <a:rPr lang="en-US" sz="1100" dirty="0">
                <a:solidFill>
                  <a:srgbClr val="0000FF"/>
                </a:solidFill>
                <a:highlight>
                  <a:srgbClr val="FFFFFF"/>
                </a:highlight>
                <a:latin typeface="Consolas"/>
                <a:ea typeface="Calibri"/>
                <a:cs typeface="Times New Roman"/>
              </a:rPr>
              <a:t>static</a:t>
            </a:r>
            <a:r>
              <a:rPr lang="en-US" sz="1100" dirty="0">
                <a:solidFill>
                  <a:srgbClr val="000000"/>
                </a:solidFill>
                <a:highlight>
                  <a:srgbClr val="FFFFFF"/>
                </a:highlight>
                <a:latin typeface="Consolas"/>
                <a:ea typeface="Calibri"/>
                <a:cs typeface="Times New Roman"/>
              </a:rPr>
              <a:t> </a:t>
            </a:r>
            <a:r>
              <a:rPr lang="en-US" sz="1100" dirty="0">
                <a:solidFill>
                  <a:srgbClr val="0000FF"/>
                </a:solidFill>
                <a:highlight>
                  <a:srgbClr val="FFFFFF"/>
                </a:highlight>
                <a:latin typeface="Consolas"/>
                <a:ea typeface="Calibri"/>
                <a:cs typeface="Times New Roman"/>
              </a:rPr>
              <a:t>void</a:t>
            </a:r>
            <a:r>
              <a:rPr lang="en-US" sz="1100" dirty="0">
                <a:solidFill>
                  <a:srgbClr val="000000"/>
                </a:solidFill>
                <a:highlight>
                  <a:srgbClr val="FFFFFF"/>
                </a:highlight>
                <a:latin typeface="Consolas"/>
                <a:ea typeface="Calibri"/>
                <a:cs typeface="Times New Roman"/>
              </a:rPr>
              <a:t> Main() {</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finished = </a:t>
            </a:r>
            <a:r>
              <a:rPr lang="en-US" sz="1100" dirty="0">
                <a:solidFill>
                  <a:srgbClr val="0000FF"/>
                </a:solidFill>
                <a:highlight>
                  <a:srgbClr val="FFFFFF"/>
                </a:highlight>
                <a:latin typeface="Consolas"/>
                <a:ea typeface="Calibri"/>
                <a:cs typeface="Times New Roman"/>
              </a:rPr>
              <a:t>false</a:t>
            </a:r>
            <a:r>
              <a:rPr lang="en-US" sz="1100" dirty="0">
                <a:solidFill>
                  <a:srgbClr val="000000"/>
                </a:solidFill>
                <a:highlight>
                  <a:srgbClr val="FFFFFF"/>
                </a:highlight>
                <a:latin typeface="Consolas"/>
                <a:ea typeface="Calibri"/>
                <a:cs typeface="Times New Roman"/>
              </a:rPr>
              <a:t>;</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r>
              <a:rPr lang="en-US" sz="1100" dirty="0">
                <a:solidFill>
                  <a:srgbClr val="0000FF"/>
                </a:solidFill>
                <a:highlight>
                  <a:srgbClr val="FFFFFF"/>
                </a:highlight>
                <a:latin typeface="Consolas"/>
                <a:ea typeface="Calibri"/>
                <a:cs typeface="Times New Roman"/>
              </a:rPr>
              <a:t>new</a:t>
            </a:r>
            <a:r>
              <a:rPr lang="en-US" sz="1100" dirty="0">
                <a:solidFill>
                  <a:srgbClr val="000000"/>
                </a:solidFill>
                <a:highlight>
                  <a:srgbClr val="FFFFFF"/>
                </a:highlight>
                <a:latin typeface="Consolas"/>
                <a:ea typeface="Calibri"/>
                <a:cs typeface="Times New Roman"/>
              </a:rPr>
              <a:t> </a:t>
            </a:r>
            <a:r>
              <a:rPr lang="en-US" sz="1100" dirty="0">
                <a:solidFill>
                  <a:srgbClr val="2B91AF"/>
                </a:solidFill>
                <a:highlight>
                  <a:srgbClr val="FFFFFF"/>
                </a:highlight>
                <a:latin typeface="Consolas"/>
                <a:ea typeface="Calibri"/>
                <a:cs typeface="Times New Roman"/>
              </a:rPr>
              <a:t>Thread</a:t>
            </a:r>
            <a:r>
              <a:rPr lang="en-US" sz="1100" dirty="0">
                <a:solidFill>
                  <a:srgbClr val="000000"/>
                </a:solidFill>
                <a:highlight>
                  <a:srgbClr val="FFFFFF"/>
                </a:highlight>
                <a:latin typeface="Consolas"/>
                <a:ea typeface="Calibri"/>
                <a:cs typeface="Times New Roman"/>
              </a:rPr>
              <a:t>(Thread2).Start();</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r>
              <a:rPr lang="en-US" sz="1100" dirty="0">
                <a:solidFill>
                  <a:srgbClr val="0000FF"/>
                </a:solidFill>
                <a:highlight>
                  <a:srgbClr val="FFFFFF"/>
                </a:highlight>
                <a:latin typeface="Consolas"/>
                <a:ea typeface="Calibri"/>
                <a:cs typeface="Times New Roman"/>
              </a:rPr>
              <a:t>for</a:t>
            </a:r>
            <a:r>
              <a:rPr lang="en-US" sz="1100" dirty="0">
                <a:solidFill>
                  <a:srgbClr val="000000"/>
                </a:solidFill>
                <a:highlight>
                  <a:srgbClr val="FFFFFF"/>
                </a:highlight>
                <a:latin typeface="Consolas"/>
                <a:ea typeface="Calibri"/>
                <a:cs typeface="Times New Roman"/>
              </a:rPr>
              <a:t> (;;) {</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r>
              <a:rPr lang="en-US" sz="1100" dirty="0">
                <a:solidFill>
                  <a:srgbClr val="0000FF"/>
                </a:solidFill>
                <a:highlight>
                  <a:srgbClr val="FFFFFF"/>
                </a:highlight>
                <a:latin typeface="Consolas"/>
                <a:ea typeface="Calibri"/>
                <a:cs typeface="Times New Roman"/>
              </a:rPr>
              <a:t>if</a:t>
            </a:r>
            <a:r>
              <a:rPr lang="en-US" sz="1100" dirty="0">
                <a:solidFill>
                  <a:srgbClr val="000000"/>
                </a:solidFill>
                <a:highlight>
                  <a:srgbClr val="FFFFFF"/>
                </a:highlight>
                <a:latin typeface="Consolas"/>
                <a:ea typeface="Calibri"/>
                <a:cs typeface="Times New Roman"/>
              </a:rPr>
              <a:t> (finished) </a:t>
            </a:r>
            <a:r>
              <a:rPr lang="en-US" sz="1100" dirty="0" smtClean="0">
                <a:solidFill>
                  <a:srgbClr val="000000"/>
                </a:solidFill>
                <a:highlight>
                  <a:srgbClr val="FFFFFF"/>
                </a:highlight>
                <a:latin typeface="Consolas"/>
                <a:ea typeface="Calibri"/>
                <a:cs typeface="Times New Roman"/>
              </a:rPr>
              <a:t>{</a:t>
            </a:r>
            <a:r>
              <a:rPr lang="en-US" sz="1400" dirty="0" smtClean="0">
                <a:highlight>
                  <a:srgbClr val="FFFFFF"/>
                </a:highlight>
                <a:ea typeface="Calibri"/>
                <a:cs typeface="Times New Roman"/>
              </a:rPr>
              <a:t/>
            </a:r>
            <a:br>
              <a:rPr lang="en-US" sz="1400" dirty="0" smtClean="0">
                <a:highlight>
                  <a:srgbClr val="FFFFFF"/>
                </a:highlight>
                <a:ea typeface="Calibri"/>
                <a:cs typeface="Times New Roman"/>
              </a:rPr>
            </a:br>
            <a:r>
              <a:rPr lang="en-US" sz="1400" dirty="0" smtClean="0">
                <a:highlight>
                  <a:srgbClr val="FFFFFF"/>
                </a:highlight>
                <a:ea typeface="Calibri"/>
                <a:cs typeface="Times New Roman"/>
              </a:rPr>
              <a:t>               </a:t>
            </a:r>
            <a:r>
              <a:rPr lang="en-US" sz="1100" dirty="0" err="1" smtClean="0">
                <a:solidFill>
                  <a:srgbClr val="2B91AF"/>
                </a:solidFill>
                <a:highlight>
                  <a:srgbClr val="FFFFFF"/>
                </a:highlight>
                <a:latin typeface="Consolas"/>
                <a:ea typeface="Calibri"/>
                <a:cs typeface="Times New Roman"/>
              </a:rPr>
              <a:t>Console</a:t>
            </a:r>
            <a:r>
              <a:rPr lang="en-US" sz="1100" dirty="0" err="1" smtClean="0">
                <a:solidFill>
                  <a:srgbClr val="000000"/>
                </a:solidFill>
                <a:highlight>
                  <a:srgbClr val="FFFFFF"/>
                </a:highlight>
                <a:latin typeface="Consolas"/>
                <a:ea typeface="Calibri"/>
                <a:cs typeface="Times New Roman"/>
              </a:rPr>
              <a:t>.WriteLine</a:t>
            </a:r>
            <a:r>
              <a:rPr lang="en-US" sz="1100" dirty="0">
                <a:solidFill>
                  <a:srgbClr val="000000"/>
                </a:solidFill>
                <a:highlight>
                  <a:srgbClr val="FFFFFF"/>
                </a:highlight>
                <a:latin typeface="Consolas"/>
                <a:ea typeface="Calibri"/>
                <a:cs typeface="Times New Roman"/>
              </a:rPr>
              <a:t>(</a:t>
            </a:r>
            <a:r>
              <a:rPr lang="en-US" sz="1100" dirty="0">
                <a:solidFill>
                  <a:srgbClr val="A31515"/>
                </a:solidFill>
                <a:highlight>
                  <a:srgbClr val="FFFFFF"/>
                </a:highlight>
                <a:latin typeface="Consolas"/>
                <a:ea typeface="Calibri"/>
                <a:cs typeface="Times New Roman"/>
              </a:rPr>
              <a:t>"result = {0}"</a:t>
            </a:r>
            <a:r>
              <a:rPr lang="en-US" sz="1100" dirty="0">
                <a:solidFill>
                  <a:srgbClr val="000000"/>
                </a:solidFill>
                <a:highlight>
                  <a:srgbClr val="FFFFFF"/>
                </a:highlight>
                <a:latin typeface="Consolas"/>
                <a:ea typeface="Calibri"/>
                <a:cs typeface="Times New Roman"/>
              </a:rPr>
              <a:t>, result</a:t>
            </a:r>
            <a:r>
              <a:rPr lang="en-US" sz="1100" dirty="0" smtClean="0">
                <a:solidFill>
                  <a:srgbClr val="000000"/>
                </a:solidFill>
                <a:highlight>
                  <a:srgbClr val="FFFFFF"/>
                </a:highlight>
                <a:latin typeface="Consolas"/>
                <a:ea typeface="Calibri"/>
                <a:cs typeface="Times New Roman"/>
              </a:rPr>
              <a:t>);</a:t>
            </a:r>
            <a:r>
              <a:rPr lang="en-US" sz="1400" dirty="0" smtClean="0">
                <a:highlight>
                  <a:srgbClr val="FFFFFF"/>
                </a:highlight>
                <a:ea typeface="Calibri"/>
                <a:cs typeface="Times New Roman"/>
              </a:rPr>
              <a:t/>
            </a:r>
            <a:br>
              <a:rPr lang="en-US" sz="1400" dirty="0" smtClean="0">
                <a:highlight>
                  <a:srgbClr val="FFFFFF"/>
                </a:highlight>
                <a:ea typeface="Calibri"/>
                <a:cs typeface="Times New Roman"/>
              </a:rPr>
            </a:br>
            <a:r>
              <a:rPr lang="en-US" sz="1400" dirty="0" smtClean="0">
                <a:highlight>
                  <a:srgbClr val="FFFFFF"/>
                </a:highlight>
                <a:ea typeface="Calibri"/>
                <a:cs typeface="Times New Roman"/>
              </a:rPr>
              <a:t>               </a:t>
            </a:r>
            <a:r>
              <a:rPr lang="en-US" sz="1100" dirty="0" smtClean="0">
                <a:solidFill>
                  <a:srgbClr val="0000FF"/>
                </a:solidFill>
                <a:highlight>
                  <a:srgbClr val="FFFFFF"/>
                </a:highlight>
                <a:latin typeface="Consolas"/>
                <a:ea typeface="Calibri"/>
                <a:cs typeface="Times New Roman"/>
              </a:rPr>
              <a:t>return</a:t>
            </a:r>
            <a:r>
              <a:rPr lang="en-US" sz="1100" dirty="0" smtClean="0">
                <a:solidFill>
                  <a:srgbClr val="000000"/>
                </a:solidFill>
                <a:highlight>
                  <a:srgbClr val="FFFFFF"/>
                </a:highlight>
                <a:latin typeface="Consolas"/>
                <a:ea typeface="Calibri"/>
                <a:cs typeface="Times New Roman"/>
              </a:rPr>
              <a:t>;</a:t>
            </a:r>
            <a:endParaRPr lang="en-US" sz="1400" dirty="0" smtClean="0">
              <a:ea typeface="Calibri"/>
              <a:cs typeface="Times New Roman"/>
            </a:endParaRPr>
          </a:p>
          <a:p>
            <a:pPr marL="0" indent="0">
              <a:lnSpc>
                <a:spcPct val="115000"/>
              </a:lnSpc>
              <a:spcAft>
                <a:spcPts val="0"/>
              </a:spcAft>
              <a:buNone/>
            </a:pPr>
            <a:r>
              <a:rPr lang="en-US" sz="1100" dirty="0" smtClean="0">
                <a:solidFill>
                  <a:srgbClr val="000000"/>
                </a:solidFill>
                <a:highlight>
                  <a:srgbClr val="FFFFFF"/>
                </a:highlight>
                <a:latin typeface="Consolas"/>
                <a:ea typeface="Calibri"/>
                <a:cs typeface="Times New Roman"/>
              </a:rPr>
              <a:t>      </a:t>
            </a:r>
            <a:r>
              <a:rPr lang="en-US" sz="1100" dirty="0">
                <a:solidFill>
                  <a:srgbClr val="000000"/>
                </a:solidFill>
                <a:highlight>
                  <a:srgbClr val="FFFFFF"/>
                </a:highlight>
                <a:latin typeface="Consolas"/>
                <a:ea typeface="Calibri"/>
                <a:cs typeface="Times New Roman"/>
              </a:rPr>
              <a:t>}</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endParaRPr lang="en-US" sz="1400" dirty="0">
              <a:ea typeface="Calibri"/>
              <a:cs typeface="Times New Roman"/>
            </a:endParaRPr>
          </a:p>
          <a:p>
            <a:pPr marL="0" indent="0">
              <a:lnSpc>
                <a:spcPct val="115000"/>
              </a:lnSpc>
              <a:spcAft>
                <a:spcPts val="0"/>
              </a:spcAft>
              <a:buNone/>
            </a:pPr>
            <a:r>
              <a:rPr lang="en-US" sz="1100" dirty="0">
                <a:solidFill>
                  <a:srgbClr val="000000"/>
                </a:solidFill>
                <a:highlight>
                  <a:srgbClr val="FFFFFF"/>
                </a:highlight>
                <a:latin typeface="Consolas"/>
                <a:ea typeface="Calibri"/>
                <a:cs typeface="Times New Roman"/>
              </a:rPr>
              <a:t> </a:t>
            </a:r>
            <a:r>
              <a:rPr lang="en-US" sz="1100" dirty="0" smtClean="0">
                <a:solidFill>
                  <a:srgbClr val="000000"/>
                </a:solidFill>
                <a:highlight>
                  <a:srgbClr val="FFFFFF"/>
                </a:highlight>
                <a:latin typeface="Consolas"/>
                <a:ea typeface="Calibri"/>
                <a:cs typeface="Times New Roman"/>
              </a:rPr>
              <a:t> }</a:t>
            </a:r>
            <a:endParaRPr lang="en-US" sz="1400" dirty="0" smtClean="0">
              <a:ea typeface="Calibri"/>
              <a:cs typeface="Times New Roman"/>
            </a:endParaRPr>
          </a:p>
          <a:p>
            <a:pPr marL="0" indent="0">
              <a:lnSpc>
                <a:spcPct val="115000"/>
              </a:lnSpc>
              <a:spcAft>
                <a:spcPts val="0"/>
              </a:spcAft>
              <a:buNone/>
            </a:pPr>
            <a:r>
              <a:rPr lang="en-US" sz="1100" dirty="0" smtClean="0">
                <a:solidFill>
                  <a:srgbClr val="000000"/>
                </a:solidFill>
                <a:highlight>
                  <a:srgbClr val="FFFFFF"/>
                </a:highlight>
                <a:latin typeface="Consolas"/>
                <a:ea typeface="Calibri"/>
                <a:cs typeface="Times New Roman"/>
              </a:rPr>
              <a:t>}</a:t>
            </a:r>
            <a:endParaRPr lang="en-US" sz="1400" dirty="0">
              <a:ea typeface="Calibri"/>
              <a:cs typeface="Times New Roman"/>
            </a:endParaRPr>
          </a:p>
          <a:p>
            <a:pPr marL="0" indent="0">
              <a:lnSpc>
                <a:spcPct val="115000"/>
              </a:lnSpc>
              <a:spcAft>
                <a:spcPts val="1000"/>
              </a:spcAft>
              <a:buNone/>
            </a:pPr>
            <a:r>
              <a:rPr lang="en-US" sz="1400" dirty="0">
                <a:ea typeface="Calibri"/>
                <a:cs typeface="Times New Roman"/>
              </a:rPr>
              <a:t> </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5301208"/>
            <a:ext cx="3352800" cy="1390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Šipka doprava 3"/>
          <p:cNvSpPr/>
          <p:nvPr/>
        </p:nvSpPr>
        <p:spPr>
          <a:xfrm>
            <a:off x="4518625" y="5156448"/>
            <a:ext cx="1152128" cy="576064"/>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 name="Zaoblený obdélník 4"/>
          <p:cNvSpPr/>
          <p:nvPr/>
        </p:nvSpPr>
        <p:spPr>
          <a:xfrm>
            <a:off x="7008784" y="5121914"/>
            <a:ext cx="1296144" cy="43279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b="1" dirty="0" smtClean="0"/>
              <a:t>or</a:t>
            </a:r>
            <a:endParaRPr lang="en-US" b="1" dirty="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6194" y="2780928"/>
            <a:ext cx="2981325"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Zaoblený obdélník 8"/>
          <p:cNvSpPr/>
          <p:nvPr/>
        </p:nvSpPr>
        <p:spPr>
          <a:xfrm>
            <a:off x="7161184" y="3932684"/>
            <a:ext cx="1296144" cy="43279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b="1" dirty="0" smtClean="0"/>
              <a:t>or</a:t>
            </a:r>
            <a:endParaRPr lang="en-US" b="1" dirty="0"/>
          </a:p>
        </p:txBody>
      </p:sp>
      <p:sp>
        <p:nvSpPr>
          <p:cNvPr id="7" name="Volný tvar 6"/>
          <p:cNvSpPr/>
          <p:nvPr/>
        </p:nvSpPr>
        <p:spPr>
          <a:xfrm>
            <a:off x="1242922" y="5104219"/>
            <a:ext cx="789460" cy="152677"/>
          </a:xfrm>
          <a:custGeom>
            <a:avLst/>
            <a:gdLst>
              <a:gd name="connsiteX0" fmla="*/ 0 w 787078"/>
              <a:gd name="connsiteY0" fmla="*/ 104173 h 104173"/>
              <a:gd name="connsiteX1" fmla="*/ 23149 w 787078"/>
              <a:gd name="connsiteY1" fmla="*/ 34724 h 104173"/>
              <a:gd name="connsiteX2" fmla="*/ 57873 w 787078"/>
              <a:gd name="connsiteY2" fmla="*/ 23150 h 104173"/>
              <a:gd name="connsiteX3" fmla="*/ 162045 w 787078"/>
              <a:gd name="connsiteY3" fmla="*/ 0 h 104173"/>
              <a:gd name="connsiteX4" fmla="*/ 740780 w 787078"/>
              <a:gd name="connsiteY4" fmla="*/ 11575 h 104173"/>
              <a:gd name="connsiteX5" fmla="*/ 775504 w 787078"/>
              <a:gd name="connsiteY5" fmla="*/ 46299 h 104173"/>
              <a:gd name="connsiteX6" fmla="*/ 787078 w 787078"/>
              <a:gd name="connsiteY6" fmla="*/ 81023 h 104173"/>
              <a:gd name="connsiteX0" fmla="*/ 0 w 794222"/>
              <a:gd name="connsiteY0" fmla="*/ 135129 h 135129"/>
              <a:gd name="connsiteX1" fmla="*/ 30293 w 794222"/>
              <a:gd name="connsiteY1" fmla="*/ 34724 h 135129"/>
              <a:gd name="connsiteX2" fmla="*/ 65017 w 794222"/>
              <a:gd name="connsiteY2" fmla="*/ 23150 h 135129"/>
              <a:gd name="connsiteX3" fmla="*/ 169189 w 794222"/>
              <a:gd name="connsiteY3" fmla="*/ 0 h 135129"/>
              <a:gd name="connsiteX4" fmla="*/ 747924 w 794222"/>
              <a:gd name="connsiteY4" fmla="*/ 11575 h 135129"/>
              <a:gd name="connsiteX5" fmla="*/ 782648 w 794222"/>
              <a:gd name="connsiteY5" fmla="*/ 46299 h 135129"/>
              <a:gd name="connsiteX6" fmla="*/ 794222 w 794222"/>
              <a:gd name="connsiteY6" fmla="*/ 81023 h 135129"/>
              <a:gd name="connsiteX0" fmla="*/ 0 w 789460"/>
              <a:gd name="connsiteY0" fmla="*/ 135129 h 152460"/>
              <a:gd name="connsiteX1" fmla="*/ 30293 w 789460"/>
              <a:gd name="connsiteY1" fmla="*/ 34724 h 152460"/>
              <a:gd name="connsiteX2" fmla="*/ 65017 w 789460"/>
              <a:gd name="connsiteY2" fmla="*/ 23150 h 152460"/>
              <a:gd name="connsiteX3" fmla="*/ 169189 w 789460"/>
              <a:gd name="connsiteY3" fmla="*/ 0 h 152460"/>
              <a:gd name="connsiteX4" fmla="*/ 747924 w 789460"/>
              <a:gd name="connsiteY4" fmla="*/ 11575 h 152460"/>
              <a:gd name="connsiteX5" fmla="*/ 782648 w 789460"/>
              <a:gd name="connsiteY5" fmla="*/ 46299 h 152460"/>
              <a:gd name="connsiteX6" fmla="*/ 789460 w 789460"/>
              <a:gd name="connsiteY6" fmla="*/ 152460 h 152460"/>
              <a:gd name="connsiteX0" fmla="*/ 0 w 789460"/>
              <a:gd name="connsiteY0" fmla="*/ 136365 h 153696"/>
              <a:gd name="connsiteX1" fmla="*/ 30293 w 789460"/>
              <a:gd name="connsiteY1" fmla="*/ 35960 h 153696"/>
              <a:gd name="connsiteX2" fmla="*/ 67398 w 789460"/>
              <a:gd name="connsiteY2" fmla="*/ 7718 h 153696"/>
              <a:gd name="connsiteX3" fmla="*/ 169189 w 789460"/>
              <a:gd name="connsiteY3" fmla="*/ 1236 h 153696"/>
              <a:gd name="connsiteX4" fmla="*/ 747924 w 789460"/>
              <a:gd name="connsiteY4" fmla="*/ 12811 h 153696"/>
              <a:gd name="connsiteX5" fmla="*/ 782648 w 789460"/>
              <a:gd name="connsiteY5" fmla="*/ 47535 h 153696"/>
              <a:gd name="connsiteX6" fmla="*/ 789460 w 789460"/>
              <a:gd name="connsiteY6" fmla="*/ 153696 h 153696"/>
              <a:gd name="connsiteX0" fmla="*/ 0 w 789460"/>
              <a:gd name="connsiteY0" fmla="*/ 135346 h 152677"/>
              <a:gd name="connsiteX1" fmla="*/ 18387 w 789460"/>
              <a:gd name="connsiteY1" fmla="*/ 34941 h 152677"/>
              <a:gd name="connsiteX2" fmla="*/ 67398 w 789460"/>
              <a:gd name="connsiteY2" fmla="*/ 6699 h 152677"/>
              <a:gd name="connsiteX3" fmla="*/ 169189 w 789460"/>
              <a:gd name="connsiteY3" fmla="*/ 217 h 152677"/>
              <a:gd name="connsiteX4" fmla="*/ 747924 w 789460"/>
              <a:gd name="connsiteY4" fmla="*/ 11792 h 152677"/>
              <a:gd name="connsiteX5" fmla="*/ 782648 w 789460"/>
              <a:gd name="connsiteY5" fmla="*/ 46516 h 152677"/>
              <a:gd name="connsiteX6" fmla="*/ 789460 w 789460"/>
              <a:gd name="connsiteY6" fmla="*/ 152677 h 152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9460" h="152677">
                <a:moveTo>
                  <a:pt x="0" y="135346"/>
                </a:moveTo>
                <a:cubicBezTo>
                  <a:pt x="7716" y="112196"/>
                  <a:pt x="7154" y="56382"/>
                  <a:pt x="18387" y="34941"/>
                </a:cubicBezTo>
                <a:cubicBezTo>
                  <a:pt x="29620" y="13500"/>
                  <a:pt x="42264" y="12486"/>
                  <a:pt x="67398" y="6699"/>
                </a:cubicBezTo>
                <a:cubicBezTo>
                  <a:pt x="92532" y="912"/>
                  <a:pt x="55768" y="-632"/>
                  <a:pt x="169189" y="217"/>
                </a:cubicBezTo>
                <a:cubicBezTo>
                  <a:pt x="282610" y="1066"/>
                  <a:pt x="555521" y="-2729"/>
                  <a:pt x="747924" y="11792"/>
                </a:cubicBezTo>
                <a:cubicBezTo>
                  <a:pt x="764247" y="13024"/>
                  <a:pt x="775725" y="23035"/>
                  <a:pt x="782648" y="46516"/>
                </a:cubicBezTo>
                <a:cubicBezTo>
                  <a:pt x="789571" y="69997"/>
                  <a:pt x="789460" y="152677"/>
                  <a:pt x="789460" y="152677"/>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Volný tvar 7"/>
          <p:cNvSpPr/>
          <p:nvPr/>
        </p:nvSpPr>
        <p:spPr>
          <a:xfrm>
            <a:off x="1551008" y="4698327"/>
            <a:ext cx="337926" cy="394534"/>
          </a:xfrm>
          <a:custGeom>
            <a:avLst/>
            <a:gdLst>
              <a:gd name="connsiteX0" fmla="*/ 219919 w 337926"/>
              <a:gd name="connsiteY0" fmla="*/ 358815 h 358815"/>
              <a:gd name="connsiteX1" fmla="*/ 300941 w 337926"/>
              <a:gd name="connsiteY1" fmla="*/ 335665 h 358815"/>
              <a:gd name="connsiteX2" fmla="*/ 335665 w 337926"/>
              <a:gd name="connsiteY2" fmla="*/ 289367 h 358815"/>
              <a:gd name="connsiteX3" fmla="*/ 254643 w 337926"/>
              <a:gd name="connsiteY3" fmla="*/ 69448 h 358815"/>
              <a:gd name="connsiteX4" fmla="*/ 185195 w 337926"/>
              <a:gd name="connsiteY4" fmla="*/ 57873 h 358815"/>
              <a:gd name="connsiteX5" fmla="*/ 0 w 337926"/>
              <a:gd name="connsiteY5" fmla="*/ 46298 h 358815"/>
              <a:gd name="connsiteX6" fmla="*/ 34724 w 337926"/>
              <a:gd name="connsiteY6" fmla="*/ 34724 h 358815"/>
              <a:gd name="connsiteX7" fmla="*/ 57873 w 337926"/>
              <a:gd name="connsiteY7" fmla="*/ 11574 h 358815"/>
              <a:gd name="connsiteX8" fmla="*/ 69448 w 337926"/>
              <a:gd name="connsiteY8" fmla="*/ 0 h 358815"/>
              <a:gd name="connsiteX0" fmla="*/ 219919 w 337926"/>
              <a:gd name="connsiteY0" fmla="*/ 394534 h 394534"/>
              <a:gd name="connsiteX1" fmla="*/ 300941 w 337926"/>
              <a:gd name="connsiteY1" fmla="*/ 371384 h 394534"/>
              <a:gd name="connsiteX2" fmla="*/ 335665 w 337926"/>
              <a:gd name="connsiteY2" fmla="*/ 325086 h 394534"/>
              <a:gd name="connsiteX3" fmla="*/ 254643 w 337926"/>
              <a:gd name="connsiteY3" fmla="*/ 105167 h 394534"/>
              <a:gd name="connsiteX4" fmla="*/ 185195 w 337926"/>
              <a:gd name="connsiteY4" fmla="*/ 93592 h 394534"/>
              <a:gd name="connsiteX5" fmla="*/ 0 w 337926"/>
              <a:gd name="connsiteY5" fmla="*/ 82017 h 394534"/>
              <a:gd name="connsiteX6" fmla="*/ 34724 w 337926"/>
              <a:gd name="connsiteY6" fmla="*/ 70443 h 394534"/>
              <a:gd name="connsiteX7" fmla="*/ 57873 w 337926"/>
              <a:gd name="connsiteY7" fmla="*/ 47293 h 394534"/>
              <a:gd name="connsiteX8" fmla="*/ 102785 w 337926"/>
              <a:gd name="connsiteY8" fmla="*/ 0 h 39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7926" h="394534">
                <a:moveTo>
                  <a:pt x="219919" y="394534"/>
                </a:moveTo>
                <a:cubicBezTo>
                  <a:pt x="246926" y="386817"/>
                  <a:pt x="276856" y="385835"/>
                  <a:pt x="300941" y="371384"/>
                </a:cubicBezTo>
                <a:cubicBezTo>
                  <a:pt x="317483" y="361459"/>
                  <a:pt x="334651" y="344350"/>
                  <a:pt x="335665" y="325086"/>
                </a:cubicBezTo>
                <a:cubicBezTo>
                  <a:pt x="340889" y="225829"/>
                  <a:pt x="344721" y="146111"/>
                  <a:pt x="254643" y="105167"/>
                </a:cubicBezTo>
                <a:cubicBezTo>
                  <a:pt x="233278" y="95456"/>
                  <a:pt x="208567" y="95717"/>
                  <a:pt x="185195" y="93592"/>
                </a:cubicBezTo>
                <a:cubicBezTo>
                  <a:pt x="123597" y="87992"/>
                  <a:pt x="61732" y="85875"/>
                  <a:pt x="0" y="82017"/>
                </a:cubicBezTo>
                <a:cubicBezTo>
                  <a:pt x="11575" y="78159"/>
                  <a:pt x="24262" y="76720"/>
                  <a:pt x="34724" y="70443"/>
                </a:cubicBezTo>
                <a:cubicBezTo>
                  <a:pt x="44082" y="64828"/>
                  <a:pt x="46529" y="59034"/>
                  <a:pt x="57873" y="47293"/>
                </a:cubicBezTo>
                <a:cubicBezTo>
                  <a:pt x="69217" y="35552"/>
                  <a:pt x="87814" y="15764"/>
                  <a:pt x="102785"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Volný tvar 10"/>
          <p:cNvSpPr/>
          <p:nvPr/>
        </p:nvSpPr>
        <p:spPr>
          <a:xfrm>
            <a:off x="1544714" y="4773340"/>
            <a:ext cx="116080" cy="97360"/>
          </a:xfrm>
          <a:custGeom>
            <a:avLst/>
            <a:gdLst>
              <a:gd name="connsiteX0" fmla="*/ 0 w 104173"/>
              <a:gd name="connsiteY0" fmla="*/ 0 h 92598"/>
              <a:gd name="connsiteX1" fmla="*/ 57874 w 104173"/>
              <a:gd name="connsiteY1" fmla="*/ 46299 h 92598"/>
              <a:gd name="connsiteX2" fmla="*/ 104173 w 104173"/>
              <a:gd name="connsiteY2" fmla="*/ 92598 h 92598"/>
              <a:gd name="connsiteX0" fmla="*/ 0 w 116080"/>
              <a:gd name="connsiteY0" fmla="*/ 0 h 97360"/>
              <a:gd name="connsiteX1" fmla="*/ 57874 w 116080"/>
              <a:gd name="connsiteY1" fmla="*/ 46299 h 97360"/>
              <a:gd name="connsiteX2" fmla="*/ 116080 w 116080"/>
              <a:gd name="connsiteY2" fmla="*/ 97360 h 97360"/>
            </a:gdLst>
            <a:ahLst/>
            <a:cxnLst>
              <a:cxn ang="0">
                <a:pos x="connsiteX0" y="connsiteY0"/>
              </a:cxn>
              <a:cxn ang="0">
                <a:pos x="connsiteX1" y="connsiteY1"/>
              </a:cxn>
              <a:cxn ang="0">
                <a:pos x="connsiteX2" y="connsiteY2"/>
              </a:cxn>
            </a:cxnLst>
            <a:rect l="l" t="t" r="r" b="b"/>
            <a:pathLst>
              <a:path w="116080" h="97360">
                <a:moveTo>
                  <a:pt x="0" y="0"/>
                </a:moveTo>
                <a:cubicBezTo>
                  <a:pt x="19291" y="15433"/>
                  <a:pt x="38527" y="30072"/>
                  <a:pt x="57874" y="46299"/>
                </a:cubicBezTo>
                <a:cubicBezTo>
                  <a:pt x="77221" y="62526"/>
                  <a:pt x="116080" y="97360"/>
                  <a:pt x="116080" y="9736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Zaoblený obdélník 13"/>
          <p:cNvSpPr/>
          <p:nvPr/>
        </p:nvSpPr>
        <p:spPr>
          <a:xfrm>
            <a:off x="3491880" y="1196752"/>
            <a:ext cx="5328592" cy="1008112"/>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dirty="0" smtClean="0"/>
              <a:t>Oh, YES! </a:t>
            </a:r>
            <a:r>
              <a:rPr lang="en-US" sz="2400" dirty="0" smtClean="0">
                <a:sym typeface="Wingdings" pitchFamily="2" charset="2"/>
              </a:rPr>
              <a:t></a:t>
            </a:r>
          </a:p>
          <a:p>
            <a:pPr algn="ctr"/>
            <a:r>
              <a:rPr lang="en-US" sz="2400" dirty="0" smtClean="0">
                <a:sym typeface="Wingdings" pitchFamily="2" charset="2"/>
              </a:rPr>
              <a:t>Compiler optimizations rule them all.</a:t>
            </a:r>
            <a:endParaRPr lang="en-US" sz="2400" dirty="0"/>
          </a:p>
        </p:txBody>
      </p:sp>
      <p:sp>
        <p:nvSpPr>
          <p:cNvPr id="10" name="Zaoblený obdélníkový popisek 9"/>
          <p:cNvSpPr/>
          <p:nvPr/>
        </p:nvSpPr>
        <p:spPr>
          <a:xfrm>
            <a:off x="4518625" y="116632"/>
            <a:ext cx="3786303" cy="864096"/>
          </a:xfrm>
          <a:prstGeom prst="wedgeRoundRectCallout">
            <a:avLst>
              <a:gd name="adj1" fmla="val -51561"/>
              <a:gd name="adj2" fmla="val 136173"/>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smtClean="0"/>
              <a:t>In C#/.NET the culprit is the </a:t>
            </a:r>
            <a:r>
              <a:rPr lang="en-US" dirty="0" err="1" smtClean="0"/>
              <a:t>CLR’s</a:t>
            </a:r>
            <a:r>
              <a:rPr lang="en-US" dirty="0" smtClean="0"/>
              <a:t> JIT compiler</a:t>
            </a:r>
            <a:endParaRPr lang="cs-CZ" dirty="0"/>
          </a:p>
        </p:txBody>
      </p:sp>
    </p:spTree>
    <p:extLst>
      <p:ext uri="{BB962C8B-B14F-4D97-AF65-F5344CB8AC3E}">
        <p14:creationId xmlns:p14="http://schemas.microsoft.com/office/powerpoint/2010/main" val="40120699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dirty="0"/>
              <a:t>Concurrent </a:t>
            </a:r>
            <a:r>
              <a:rPr lang="en-US" dirty="0" smtClean="0"/>
              <a:t>Access – Solution with Locks</a:t>
            </a:r>
            <a:endParaRPr lang="en-US" dirty="0"/>
          </a:p>
        </p:txBody>
      </p:sp>
      <p:sp>
        <p:nvSpPr>
          <p:cNvPr id="3" name="Zástupný symbol pro text 2"/>
          <p:cNvSpPr>
            <a:spLocks noGrp="1"/>
          </p:cNvSpPr>
          <p:nvPr>
            <p:ph type="body" sz="quarter" idx="13"/>
          </p:nvPr>
        </p:nvSpPr>
        <p:spPr>
          <a:xfrm>
            <a:off x="467544" y="980728"/>
            <a:ext cx="8208912" cy="5328592"/>
          </a:xfrm>
        </p:spPr>
        <p:txBody>
          <a:bodyPr>
            <a:noAutofit/>
          </a:bodyPr>
          <a:lstStyle/>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FF"/>
                </a:solidFill>
                <a:latin typeface="Consolas"/>
                <a:ea typeface="Times New Roman"/>
                <a:cs typeface="Times New Roman"/>
              </a:rPr>
              <a:t>using</a:t>
            </a:r>
            <a:r>
              <a:rPr lang="en-US" sz="1000" dirty="0">
                <a:solidFill>
                  <a:srgbClr val="000000"/>
                </a:solidFill>
                <a:latin typeface="Consolas"/>
                <a:ea typeface="Times New Roman"/>
                <a:cs typeface="Times New Roman"/>
              </a:rPr>
              <a:t> </a:t>
            </a:r>
            <a:r>
              <a:rPr lang="en-US" sz="1000" dirty="0" smtClean="0">
                <a:solidFill>
                  <a:srgbClr val="000000"/>
                </a:solidFill>
                <a:latin typeface="Consolas"/>
                <a:ea typeface="Times New Roman"/>
                <a:cs typeface="Times New Roman"/>
              </a:rPr>
              <a:t>System; </a:t>
            </a:r>
            <a:r>
              <a:rPr lang="en-US" sz="1000" dirty="0" smtClean="0">
                <a:solidFill>
                  <a:srgbClr val="0000FF"/>
                </a:solidFill>
                <a:latin typeface="Consolas"/>
                <a:ea typeface="Times New Roman"/>
                <a:cs typeface="Times New Roman"/>
              </a:rPr>
              <a:t>using</a:t>
            </a:r>
            <a:r>
              <a:rPr lang="en-US" sz="1000" dirty="0">
                <a:solidFill>
                  <a:srgbClr val="000000"/>
                </a:solidFill>
                <a:latin typeface="Consolas"/>
                <a:ea typeface="Times New Roman"/>
                <a:cs typeface="Times New Roman"/>
              </a:rPr>
              <a:t> </a:t>
            </a:r>
            <a:r>
              <a:rPr lang="en-US" sz="1000" dirty="0" err="1">
                <a:solidFill>
                  <a:srgbClr val="000000"/>
                </a:solidFill>
                <a:latin typeface="Consolas"/>
                <a:ea typeface="Times New Roman"/>
                <a:cs typeface="Times New Roman"/>
              </a:rPr>
              <a:t>System.Threading</a:t>
            </a:r>
            <a:r>
              <a:rPr lang="en-US" sz="1000" dirty="0">
                <a:solidFill>
                  <a:srgbClr val="000000"/>
                </a:solidFill>
                <a:latin typeface="Consolas"/>
                <a:ea typeface="Times New Roman"/>
                <a:cs typeface="Times New Roman"/>
              </a:rPr>
              <a:t>;</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FF"/>
                </a:solidFill>
                <a:latin typeface="Consolas"/>
                <a:ea typeface="Times New Roman"/>
                <a:cs typeface="Times New Roman"/>
              </a:rPr>
              <a:t>class</a:t>
            </a:r>
            <a:r>
              <a:rPr lang="en-US" sz="1000" dirty="0">
                <a:solidFill>
                  <a:srgbClr val="000000"/>
                </a:solidFill>
                <a:latin typeface="Consolas"/>
                <a:ea typeface="Times New Roman"/>
                <a:cs typeface="Times New Roman"/>
              </a:rPr>
              <a:t> </a:t>
            </a:r>
            <a:r>
              <a:rPr lang="en-US" sz="1000" dirty="0">
                <a:solidFill>
                  <a:srgbClr val="2B91AF"/>
                </a:solidFill>
                <a:latin typeface="Consolas"/>
                <a:ea typeface="Times New Roman"/>
                <a:cs typeface="Times New Roman"/>
              </a:rPr>
              <a:t>Test</a:t>
            </a:r>
            <a:r>
              <a:rPr lang="en-US" sz="1000" dirty="0">
                <a:solidFill>
                  <a:srgbClr val="000000"/>
                </a:solidFill>
                <a:latin typeface="Consolas"/>
                <a:ea typeface="Times New Roman"/>
                <a:cs typeface="Times New Roman"/>
              </a:rPr>
              <a:t>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public</a:t>
            </a: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static</a:t>
            </a:r>
            <a:r>
              <a:rPr lang="en-US" sz="1000" dirty="0">
                <a:solidFill>
                  <a:srgbClr val="000000"/>
                </a:solidFill>
                <a:latin typeface="Consolas"/>
                <a:ea typeface="Times New Roman"/>
                <a:cs typeface="Times New Roman"/>
              </a:rPr>
              <a:t> </a:t>
            </a:r>
            <a:r>
              <a:rPr lang="en-US" sz="1000" dirty="0" err="1">
                <a:solidFill>
                  <a:srgbClr val="0000FF"/>
                </a:solidFill>
                <a:latin typeface="Consolas"/>
                <a:ea typeface="Times New Roman"/>
                <a:cs typeface="Times New Roman"/>
              </a:rPr>
              <a:t>int</a:t>
            </a:r>
            <a:r>
              <a:rPr lang="en-US" sz="1000" dirty="0">
                <a:solidFill>
                  <a:srgbClr val="000000"/>
                </a:solidFill>
                <a:latin typeface="Consolas"/>
                <a:ea typeface="Times New Roman"/>
                <a:cs typeface="Times New Roman"/>
              </a:rPr>
              <a:t> result;</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public</a:t>
            </a: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static</a:t>
            </a:r>
            <a:r>
              <a:rPr lang="en-US" sz="1000" dirty="0">
                <a:solidFill>
                  <a:srgbClr val="000000"/>
                </a:solidFill>
                <a:latin typeface="Consolas"/>
                <a:ea typeface="Times New Roman"/>
                <a:cs typeface="Times New Roman"/>
              </a:rPr>
              <a:t> </a:t>
            </a:r>
            <a:r>
              <a:rPr lang="en-US" sz="1000" dirty="0" err="1">
                <a:solidFill>
                  <a:srgbClr val="0000FF"/>
                </a:solidFill>
                <a:latin typeface="Consolas"/>
                <a:ea typeface="Times New Roman"/>
                <a:cs typeface="Times New Roman"/>
              </a:rPr>
              <a:t>bool</a:t>
            </a:r>
            <a:r>
              <a:rPr lang="en-US" sz="1000" dirty="0">
                <a:solidFill>
                  <a:srgbClr val="000000"/>
                </a:solidFill>
                <a:latin typeface="Consolas"/>
                <a:ea typeface="Times New Roman"/>
                <a:cs typeface="Times New Roman"/>
              </a:rPr>
              <a:t> finished</a:t>
            </a:r>
            <a:r>
              <a:rPr lang="en-US" sz="1000" dirty="0" smtClean="0">
                <a:solidFill>
                  <a:srgbClr val="000000"/>
                </a:solidFill>
                <a:latin typeface="Consolas"/>
                <a:ea typeface="Times New Roman"/>
                <a:cs typeface="Times New Roman"/>
              </a:rPr>
              <a:t>;</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endParaRPr lang="en-US" sz="1000" dirty="0" smtClean="0">
              <a:solidFill>
                <a:srgbClr val="000000"/>
              </a:solidFill>
              <a:latin typeface="Consolas"/>
              <a:ea typeface="Times New Roman"/>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ea typeface="Times New Roman"/>
                <a:cs typeface="Times New Roman"/>
              </a:rPr>
              <a:t>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static</a:t>
            </a: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void</a:t>
            </a:r>
            <a:r>
              <a:rPr lang="en-US" sz="1000" dirty="0">
                <a:solidFill>
                  <a:srgbClr val="000000"/>
                </a:solidFill>
                <a:latin typeface="Consolas"/>
                <a:ea typeface="Times New Roman"/>
                <a:cs typeface="Times New Roman"/>
              </a:rPr>
              <a:t> Thread2()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lock</a:t>
            </a:r>
            <a:r>
              <a:rPr lang="en-US" sz="1000" dirty="0">
                <a:solidFill>
                  <a:srgbClr val="000000"/>
                </a:solidFill>
                <a:latin typeface="Consolas"/>
                <a:ea typeface="Times New Roman"/>
                <a:cs typeface="Times New Roman"/>
              </a:rPr>
              <a:t> </a:t>
            </a:r>
            <a:r>
              <a:rPr lang="en-US" sz="1000" dirty="0" smtClean="0">
                <a:solidFill>
                  <a:srgbClr val="000000"/>
                </a:solidFill>
                <a:latin typeface="Consolas"/>
                <a:ea typeface="Times New Roman"/>
                <a:cs typeface="Times New Roman"/>
              </a:rPr>
              <a:t>(</a:t>
            </a:r>
            <a:r>
              <a:rPr lang="en-US" sz="1000" b="1" dirty="0">
                <a:solidFill>
                  <a:srgbClr val="000000"/>
                </a:solidFill>
                <a:latin typeface="Consolas"/>
                <a:ea typeface="Times New Roman"/>
                <a:cs typeface="Times New Roman"/>
              </a:rPr>
              <a:t>???</a:t>
            </a:r>
            <a:r>
              <a:rPr lang="en-US" sz="1000" dirty="0" smtClean="0">
                <a:solidFill>
                  <a:srgbClr val="000000"/>
                </a:solidFill>
                <a:latin typeface="Consolas"/>
                <a:ea typeface="Times New Roman"/>
                <a:cs typeface="Times New Roman"/>
              </a:rPr>
              <a:t>)</a:t>
            </a:r>
            <a:r>
              <a:rPr lang="en-US" sz="1000" dirty="0">
                <a:solidFill>
                  <a:srgbClr val="000000"/>
                </a:solidFill>
                <a:latin typeface="Consolas"/>
                <a:ea typeface="Times New Roman"/>
                <a:cs typeface="Times New Roman"/>
              </a:rPr>
              <a:t>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r>
              <a:rPr lang="en-US" sz="1000" dirty="0" smtClean="0">
                <a:solidFill>
                  <a:srgbClr val="000000"/>
                </a:solidFill>
                <a:latin typeface="Consolas"/>
                <a:ea typeface="Times New Roman"/>
                <a:cs typeface="Times New Roman"/>
              </a:rPr>
              <a:t>result</a:t>
            </a:r>
            <a:r>
              <a:rPr lang="en-US" sz="1000" dirty="0">
                <a:solidFill>
                  <a:srgbClr val="000000"/>
                </a:solidFill>
                <a:latin typeface="Consolas"/>
                <a:ea typeface="Times New Roman"/>
                <a:cs typeface="Times New Roman"/>
              </a:rPr>
              <a:t> = 123;</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finished = </a:t>
            </a:r>
            <a:r>
              <a:rPr lang="en-US" sz="1000" dirty="0">
                <a:solidFill>
                  <a:srgbClr val="0000FF"/>
                </a:solidFill>
                <a:latin typeface="Consolas"/>
                <a:ea typeface="Times New Roman"/>
                <a:cs typeface="Times New Roman"/>
              </a:rPr>
              <a:t>true</a:t>
            </a:r>
            <a:r>
              <a:rPr lang="en-US" sz="1000" dirty="0">
                <a:solidFill>
                  <a:srgbClr val="000000"/>
                </a:solidFill>
                <a:latin typeface="Consolas"/>
                <a:ea typeface="Times New Roman"/>
                <a:cs typeface="Times New Roman"/>
              </a:rPr>
              <a:t>;</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static</a:t>
            </a: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void</a:t>
            </a:r>
            <a:r>
              <a:rPr lang="en-US" sz="1000" dirty="0">
                <a:solidFill>
                  <a:srgbClr val="000000"/>
                </a:solidFill>
                <a:latin typeface="Consolas"/>
                <a:ea typeface="Times New Roman"/>
                <a:cs typeface="Times New Roman"/>
              </a:rPr>
              <a:t> Main()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finished = </a:t>
            </a:r>
            <a:r>
              <a:rPr lang="en-US" sz="1000" dirty="0">
                <a:solidFill>
                  <a:srgbClr val="0000FF"/>
                </a:solidFill>
                <a:latin typeface="Consolas"/>
                <a:ea typeface="Times New Roman"/>
                <a:cs typeface="Times New Roman"/>
              </a:rPr>
              <a:t>false</a:t>
            </a:r>
            <a:r>
              <a:rPr lang="en-US" sz="1000" dirty="0">
                <a:solidFill>
                  <a:srgbClr val="000000"/>
                </a:solidFill>
                <a:latin typeface="Consolas"/>
                <a:ea typeface="Times New Roman"/>
                <a:cs typeface="Times New Roman"/>
              </a:rPr>
              <a:t>;</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new</a:t>
            </a:r>
            <a:r>
              <a:rPr lang="en-US" sz="1000" dirty="0">
                <a:solidFill>
                  <a:srgbClr val="000000"/>
                </a:solidFill>
                <a:latin typeface="Consolas"/>
                <a:ea typeface="Times New Roman"/>
                <a:cs typeface="Times New Roman"/>
              </a:rPr>
              <a:t> </a:t>
            </a:r>
            <a:r>
              <a:rPr lang="en-US" sz="1000" dirty="0">
                <a:solidFill>
                  <a:srgbClr val="2B91AF"/>
                </a:solidFill>
                <a:latin typeface="Consolas"/>
                <a:ea typeface="Times New Roman"/>
                <a:cs typeface="Times New Roman"/>
              </a:rPr>
              <a:t>Thread</a:t>
            </a:r>
            <a:r>
              <a:rPr lang="en-US" sz="1000" dirty="0">
                <a:solidFill>
                  <a:srgbClr val="000000"/>
                </a:solidFill>
                <a:latin typeface="Consolas"/>
                <a:ea typeface="Times New Roman"/>
                <a:cs typeface="Times New Roman"/>
              </a:rPr>
              <a:t>(Thread2).Start();</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for</a:t>
            </a:r>
            <a:r>
              <a:rPr lang="en-US" sz="1000" dirty="0">
                <a:solidFill>
                  <a:srgbClr val="000000"/>
                </a:solidFill>
                <a:latin typeface="Consolas"/>
                <a:ea typeface="Times New Roman"/>
                <a:cs typeface="Times New Roman"/>
              </a:rPr>
              <a:t> (;;)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lock</a:t>
            </a:r>
            <a:r>
              <a:rPr lang="en-US" sz="1000" dirty="0">
                <a:solidFill>
                  <a:srgbClr val="000000"/>
                </a:solidFill>
                <a:latin typeface="Consolas"/>
                <a:ea typeface="Times New Roman"/>
                <a:cs typeface="Times New Roman"/>
              </a:rPr>
              <a:t> </a:t>
            </a:r>
            <a:r>
              <a:rPr lang="en-US" sz="1000" dirty="0" smtClean="0">
                <a:solidFill>
                  <a:srgbClr val="000000"/>
                </a:solidFill>
                <a:latin typeface="Consolas"/>
                <a:ea typeface="Times New Roman"/>
                <a:cs typeface="Times New Roman"/>
              </a:rPr>
              <a:t>(</a:t>
            </a:r>
            <a:r>
              <a:rPr lang="en-US" sz="1000" b="1" dirty="0">
                <a:solidFill>
                  <a:srgbClr val="000000"/>
                </a:solidFill>
                <a:latin typeface="Consolas"/>
                <a:ea typeface="Times New Roman"/>
                <a:cs typeface="Times New Roman"/>
              </a:rPr>
              <a:t>???</a:t>
            </a:r>
            <a:r>
              <a:rPr lang="en-US" sz="1000" dirty="0" smtClean="0">
                <a:solidFill>
                  <a:srgbClr val="000000"/>
                </a:solidFill>
                <a:latin typeface="Consolas"/>
                <a:ea typeface="Times New Roman"/>
                <a:cs typeface="Times New Roman"/>
              </a:rPr>
              <a:t>)</a:t>
            </a:r>
            <a:r>
              <a:rPr lang="en-US" sz="1000" dirty="0">
                <a:solidFill>
                  <a:srgbClr val="000000"/>
                </a:solidFill>
                <a:latin typeface="Consolas"/>
                <a:ea typeface="Times New Roman"/>
                <a:cs typeface="Times New Roman"/>
              </a:rPr>
              <a:t>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if</a:t>
            </a:r>
            <a:r>
              <a:rPr lang="en-US" sz="1000" dirty="0">
                <a:solidFill>
                  <a:srgbClr val="000000"/>
                </a:solidFill>
                <a:latin typeface="Consolas"/>
                <a:ea typeface="Times New Roman"/>
                <a:cs typeface="Times New Roman"/>
              </a:rPr>
              <a:t> (finished)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r>
              <a:rPr lang="en-US" sz="1000" dirty="0" err="1">
                <a:solidFill>
                  <a:srgbClr val="2B91AF"/>
                </a:solidFill>
                <a:latin typeface="Consolas"/>
                <a:ea typeface="Times New Roman"/>
                <a:cs typeface="Times New Roman"/>
              </a:rPr>
              <a:t>Console</a:t>
            </a:r>
            <a:r>
              <a:rPr lang="en-US" sz="1000" dirty="0" err="1">
                <a:solidFill>
                  <a:srgbClr val="000000"/>
                </a:solidFill>
                <a:latin typeface="Consolas"/>
                <a:ea typeface="Times New Roman"/>
                <a:cs typeface="Times New Roman"/>
              </a:rPr>
              <a:t>.WriteLine</a:t>
            </a:r>
            <a:r>
              <a:rPr lang="en-US" sz="1000" dirty="0">
                <a:solidFill>
                  <a:srgbClr val="000000"/>
                </a:solidFill>
                <a:latin typeface="Consolas"/>
                <a:ea typeface="Times New Roman"/>
                <a:cs typeface="Times New Roman"/>
              </a:rPr>
              <a:t>(</a:t>
            </a:r>
            <a:r>
              <a:rPr lang="en-US" sz="1000" dirty="0">
                <a:solidFill>
                  <a:srgbClr val="A31515"/>
                </a:solidFill>
                <a:latin typeface="Consolas"/>
                <a:ea typeface="Times New Roman"/>
                <a:cs typeface="Times New Roman"/>
              </a:rPr>
              <a:t>"result = {0}"</a:t>
            </a:r>
            <a:r>
              <a:rPr lang="en-US" sz="1000" dirty="0">
                <a:solidFill>
                  <a:srgbClr val="000000"/>
                </a:solidFill>
                <a:latin typeface="Consolas"/>
                <a:ea typeface="Times New Roman"/>
                <a:cs typeface="Times New Roman"/>
              </a:rPr>
              <a:t>, result);</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return</a:t>
            </a:r>
            <a:r>
              <a:rPr lang="en-US" sz="1000" dirty="0">
                <a:solidFill>
                  <a:srgbClr val="000000"/>
                </a:solidFill>
                <a:latin typeface="Consolas"/>
                <a:ea typeface="Times New Roman"/>
                <a:cs typeface="Times New Roman"/>
              </a:rPr>
              <a:t>;</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r>
              <a:rPr lang="en-US" sz="1000" dirty="0" smtClean="0">
                <a:solidFill>
                  <a:srgbClr val="000000"/>
                </a:solidFill>
                <a:latin typeface="Consolas"/>
                <a:ea typeface="Times New Roman"/>
                <a:cs typeface="Times New Roman"/>
              </a:rPr>
              <a:t>       }</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r>
              <a:rPr lang="en-US" sz="1000" dirty="0" smtClean="0">
                <a:solidFill>
                  <a:srgbClr val="000000"/>
                </a:solidFill>
                <a:latin typeface="Consolas"/>
                <a:ea typeface="Times New Roman"/>
                <a:cs typeface="Times New Roman"/>
              </a:rPr>
              <a:t>     }</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ea typeface="Times New Roman"/>
                <a:cs typeface="Times New Roman"/>
              </a:rPr>
              <a:t>}  }  </a:t>
            </a:r>
            <a:r>
              <a:rPr lang="en-US" sz="1000" dirty="0" smtClean="0">
                <a:solidFill>
                  <a:srgbClr val="000000"/>
                </a:solidFill>
                <a:latin typeface="Consolas"/>
                <a:ea typeface="Times New Roman"/>
              </a:rPr>
              <a:t>}</a:t>
            </a:r>
            <a:endParaRPr lang="en-US" sz="1000" dirty="0"/>
          </a:p>
        </p:txBody>
      </p:sp>
    </p:spTree>
    <p:extLst>
      <p:ext uri="{BB962C8B-B14F-4D97-AF65-F5344CB8AC3E}">
        <p14:creationId xmlns:p14="http://schemas.microsoft.com/office/powerpoint/2010/main" val="15210647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en-US" sz="3200" dirty="0"/>
              <a:t>Concurrent </a:t>
            </a:r>
            <a:r>
              <a:rPr lang="en-US" sz="3200" dirty="0" smtClean="0"/>
              <a:t>Access – </a:t>
            </a:r>
            <a:r>
              <a:rPr lang="en-US" sz="3200" dirty="0" smtClean="0">
                <a:solidFill>
                  <a:srgbClr val="FF0000"/>
                </a:solidFill>
              </a:rPr>
              <a:t>Wrong Solution with Locks</a:t>
            </a:r>
            <a:endParaRPr lang="en-US" sz="3200" dirty="0">
              <a:solidFill>
                <a:srgbClr val="FF0000"/>
              </a:solidFill>
            </a:endParaRPr>
          </a:p>
        </p:txBody>
      </p:sp>
      <p:sp>
        <p:nvSpPr>
          <p:cNvPr id="3" name="Zástupný symbol pro text 2"/>
          <p:cNvSpPr>
            <a:spLocks noGrp="1"/>
          </p:cNvSpPr>
          <p:nvPr>
            <p:ph type="body" sz="quarter" idx="13"/>
          </p:nvPr>
        </p:nvSpPr>
        <p:spPr>
          <a:xfrm>
            <a:off x="467544" y="980728"/>
            <a:ext cx="8208912" cy="5328592"/>
          </a:xfrm>
        </p:spPr>
        <p:txBody>
          <a:bodyPr>
            <a:noAutofit/>
          </a:bodyPr>
          <a:lstStyle/>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FF"/>
                </a:solidFill>
                <a:latin typeface="Consolas"/>
                <a:ea typeface="Times New Roman"/>
                <a:cs typeface="Times New Roman"/>
              </a:rPr>
              <a:t>using</a:t>
            </a:r>
            <a:r>
              <a:rPr lang="en-US" sz="1000" dirty="0">
                <a:solidFill>
                  <a:srgbClr val="000000"/>
                </a:solidFill>
                <a:latin typeface="Consolas"/>
                <a:ea typeface="Times New Roman"/>
                <a:cs typeface="Times New Roman"/>
              </a:rPr>
              <a:t> </a:t>
            </a:r>
            <a:r>
              <a:rPr lang="en-US" sz="1000" dirty="0" smtClean="0">
                <a:solidFill>
                  <a:srgbClr val="000000"/>
                </a:solidFill>
                <a:latin typeface="Consolas"/>
                <a:ea typeface="Times New Roman"/>
                <a:cs typeface="Times New Roman"/>
              </a:rPr>
              <a:t>System; </a:t>
            </a:r>
            <a:r>
              <a:rPr lang="en-US" sz="1000" dirty="0" smtClean="0">
                <a:solidFill>
                  <a:srgbClr val="0000FF"/>
                </a:solidFill>
                <a:latin typeface="Consolas"/>
                <a:ea typeface="Times New Roman"/>
                <a:cs typeface="Times New Roman"/>
              </a:rPr>
              <a:t>using</a:t>
            </a:r>
            <a:r>
              <a:rPr lang="en-US" sz="1000" dirty="0">
                <a:solidFill>
                  <a:srgbClr val="000000"/>
                </a:solidFill>
                <a:latin typeface="Consolas"/>
                <a:ea typeface="Times New Roman"/>
                <a:cs typeface="Times New Roman"/>
              </a:rPr>
              <a:t> </a:t>
            </a:r>
            <a:r>
              <a:rPr lang="en-US" sz="1000" dirty="0" err="1">
                <a:solidFill>
                  <a:srgbClr val="000000"/>
                </a:solidFill>
                <a:latin typeface="Consolas"/>
                <a:ea typeface="Times New Roman"/>
                <a:cs typeface="Times New Roman"/>
              </a:rPr>
              <a:t>System.Threading</a:t>
            </a:r>
            <a:r>
              <a:rPr lang="en-US" sz="1000" dirty="0">
                <a:solidFill>
                  <a:srgbClr val="000000"/>
                </a:solidFill>
                <a:latin typeface="Consolas"/>
                <a:ea typeface="Times New Roman"/>
                <a:cs typeface="Times New Roman"/>
              </a:rPr>
              <a:t>;</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FF"/>
                </a:solidFill>
                <a:latin typeface="Consolas"/>
                <a:ea typeface="Times New Roman"/>
                <a:cs typeface="Times New Roman"/>
              </a:rPr>
              <a:t>class</a:t>
            </a:r>
            <a:r>
              <a:rPr lang="en-US" sz="1000" dirty="0">
                <a:solidFill>
                  <a:srgbClr val="000000"/>
                </a:solidFill>
                <a:latin typeface="Consolas"/>
                <a:ea typeface="Times New Roman"/>
                <a:cs typeface="Times New Roman"/>
              </a:rPr>
              <a:t> </a:t>
            </a:r>
            <a:r>
              <a:rPr lang="en-US" sz="1000" dirty="0">
                <a:solidFill>
                  <a:srgbClr val="2B91AF"/>
                </a:solidFill>
                <a:latin typeface="Consolas"/>
                <a:ea typeface="Times New Roman"/>
                <a:cs typeface="Times New Roman"/>
              </a:rPr>
              <a:t>Test</a:t>
            </a:r>
            <a:r>
              <a:rPr lang="en-US" sz="1000" dirty="0">
                <a:solidFill>
                  <a:srgbClr val="000000"/>
                </a:solidFill>
                <a:latin typeface="Consolas"/>
                <a:ea typeface="Times New Roman"/>
                <a:cs typeface="Times New Roman"/>
              </a:rPr>
              <a:t>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public</a:t>
            </a: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static</a:t>
            </a:r>
            <a:r>
              <a:rPr lang="en-US" sz="1000" dirty="0">
                <a:solidFill>
                  <a:srgbClr val="000000"/>
                </a:solidFill>
                <a:latin typeface="Consolas"/>
                <a:ea typeface="Times New Roman"/>
                <a:cs typeface="Times New Roman"/>
              </a:rPr>
              <a:t> </a:t>
            </a:r>
            <a:r>
              <a:rPr lang="en-US" sz="1000" dirty="0" err="1">
                <a:solidFill>
                  <a:srgbClr val="0000FF"/>
                </a:solidFill>
                <a:latin typeface="Consolas"/>
                <a:ea typeface="Times New Roman"/>
                <a:cs typeface="Times New Roman"/>
              </a:rPr>
              <a:t>int</a:t>
            </a:r>
            <a:r>
              <a:rPr lang="en-US" sz="1000" dirty="0">
                <a:solidFill>
                  <a:srgbClr val="000000"/>
                </a:solidFill>
                <a:latin typeface="Consolas"/>
                <a:ea typeface="Times New Roman"/>
                <a:cs typeface="Times New Roman"/>
              </a:rPr>
              <a:t> result;</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public</a:t>
            </a: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static</a:t>
            </a:r>
            <a:r>
              <a:rPr lang="en-US" sz="1000" dirty="0">
                <a:solidFill>
                  <a:srgbClr val="000000"/>
                </a:solidFill>
                <a:latin typeface="Consolas"/>
                <a:ea typeface="Times New Roman"/>
                <a:cs typeface="Times New Roman"/>
              </a:rPr>
              <a:t> </a:t>
            </a:r>
            <a:r>
              <a:rPr lang="en-US" sz="1000" dirty="0" err="1">
                <a:solidFill>
                  <a:srgbClr val="0000FF"/>
                </a:solidFill>
                <a:latin typeface="Consolas"/>
                <a:ea typeface="Times New Roman"/>
                <a:cs typeface="Times New Roman"/>
              </a:rPr>
              <a:t>bool</a:t>
            </a:r>
            <a:r>
              <a:rPr lang="en-US" sz="1000" dirty="0">
                <a:solidFill>
                  <a:srgbClr val="000000"/>
                </a:solidFill>
                <a:latin typeface="Consolas"/>
                <a:ea typeface="Times New Roman"/>
                <a:cs typeface="Times New Roman"/>
              </a:rPr>
              <a:t> finished</a:t>
            </a:r>
            <a:r>
              <a:rPr lang="en-US" sz="1000" dirty="0" smtClean="0">
                <a:solidFill>
                  <a:srgbClr val="000000"/>
                </a:solidFill>
                <a:latin typeface="Consolas"/>
                <a:ea typeface="Times New Roman"/>
                <a:cs typeface="Times New Roman"/>
              </a:rPr>
              <a:t>;</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endParaRPr lang="en-US" sz="1000" dirty="0" smtClean="0">
              <a:solidFill>
                <a:srgbClr val="000000"/>
              </a:solidFill>
              <a:latin typeface="Consolas"/>
              <a:ea typeface="Times New Roman"/>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ea typeface="Times New Roman"/>
                <a:cs typeface="Times New Roman"/>
              </a:rPr>
              <a:t>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static</a:t>
            </a: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void</a:t>
            </a:r>
            <a:r>
              <a:rPr lang="en-US" sz="1000" dirty="0">
                <a:solidFill>
                  <a:srgbClr val="000000"/>
                </a:solidFill>
                <a:latin typeface="Consolas"/>
                <a:ea typeface="Times New Roman"/>
                <a:cs typeface="Times New Roman"/>
              </a:rPr>
              <a:t> Thread2()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lock</a:t>
            </a:r>
            <a:r>
              <a:rPr lang="en-US" sz="1000" dirty="0">
                <a:solidFill>
                  <a:srgbClr val="000000"/>
                </a:solidFill>
                <a:latin typeface="Consolas"/>
                <a:ea typeface="Times New Roman"/>
                <a:cs typeface="Times New Roman"/>
              </a:rPr>
              <a:t> </a:t>
            </a:r>
            <a:r>
              <a:rPr lang="en-US" sz="1000" dirty="0" smtClean="0">
                <a:solidFill>
                  <a:srgbClr val="000000"/>
                </a:solidFill>
                <a:latin typeface="Consolas"/>
                <a:ea typeface="Times New Roman"/>
                <a:cs typeface="Times New Roman"/>
              </a:rPr>
              <a:t>(</a:t>
            </a:r>
            <a:r>
              <a:rPr lang="en-US" sz="1000" dirty="0" err="1" smtClean="0">
                <a:solidFill>
                  <a:srgbClr val="0000FF"/>
                </a:solidFill>
                <a:latin typeface="Consolas"/>
                <a:ea typeface="Times New Roman"/>
                <a:cs typeface="Times New Roman"/>
              </a:rPr>
              <a:t>typeof</a:t>
            </a:r>
            <a:r>
              <a:rPr lang="en-US" sz="1000" dirty="0" smtClean="0">
                <a:solidFill>
                  <a:srgbClr val="000000"/>
                </a:solidFill>
                <a:latin typeface="Consolas"/>
                <a:ea typeface="Times New Roman"/>
                <a:cs typeface="Times New Roman"/>
              </a:rPr>
              <a:t>(</a:t>
            </a:r>
            <a:r>
              <a:rPr lang="en-US" sz="1000" dirty="0" smtClean="0">
                <a:solidFill>
                  <a:srgbClr val="2B91AF"/>
                </a:solidFill>
                <a:latin typeface="Consolas"/>
                <a:ea typeface="Times New Roman"/>
                <a:cs typeface="Times New Roman"/>
              </a:rPr>
              <a:t>Test</a:t>
            </a:r>
            <a:r>
              <a:rPr lang="en-US" sz="1000" dirty="0" smtClean="0">
                <a:solidFill>
                  <a:srgbClr val="000000"/>
                </a:solidFill>
                <a:latin typeface="Consolas"/>
                <a:ea typeface="Times New Roman"/>
                <a:cs typeface="Times New Roman"/>
              </a:rPr>
              <a:t>))</a:t>
            </a:r>
            <a:r>
              <a:rPr lang="en-US" sz="1000" dirty="0">
                <a:solidFill>
                  <a:srgbClr val="000000"/>
                </a:solidFill>
                <a:latin typeface="Consolas"/>
                <a:ea typeface="Times New Roman"/>
                <a:cs typeface="Times New Roman"/>
              </a:rPr>
              <a:t>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result = 123;</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finished = </a:t>
            </a:r>
            <a:r>
              <a:rPr lang="en-US" sz="1000" dirty="0">
                <a:solidFill>
                  <a:srgbClr val="0000FF"/>
                </a:solidFill>
                <a:latin typeface="Consolas"/>
                <a:ea typeface="Times New Roman"/>
                <a:cs typeface="Times New Roman"/>
              </a:rPr>
              <a:t>true</a:t>
            </a:r>
            <a:r>
              <a:rPr lang="en-US" sz="1000" dirty="0">
                <a:solidFill>
                  <a:srgbClr val="000000"/>
                </a:solidFill>
                <a:latin typeface="Consolas"/>
                <a:ea typeface="Times New Roman"/>
                <a:cs typeface="Times New Roman"/>
              </a:rPr>
              <a:t>;</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static</a:t>
            </a: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void</a:t>
            </a:r>
            <a:r>
              <a:rPr lang="en-US" sz="1000" dirty="0">
                <a:solidFill>
                  <a:srgbClr val="000000"/>
                </a:solidFill>
                <a:latin typeface="Consolas"/>
                <a:ea typeface="Times New Roman"/>
                <a:cs typeface="Times New Roman"/>
              </a:rPr>
              <a:t> Main()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finished = </a:t>
            </a:r>
            <a:r>
              <a:rPr lang="en-US" sz="1000" dirty="0">
                <a:solidFill>
                  <a:srgbClr val="0000FF"/>
                </a:solidFill>
                <a:latin typeface="Consolas"/>
                <a:ea typeface="Times New Roman"/>
                <a:cs typeface="Times New Roman"/>
              </a:rPr>
              <a:t>false</a:t>
            </a:r>
            <a:r>
              <a:rPr lang="en-US" sz="1000" dirty="0">
                <a:solidFill>
                  <a:srgbClr val="000000"/>
                </a:solidFill>
                <a:latin typeface="Consolas"/>
                <a:ea typeface="Times New Roman"/>
                <a:cs typeface="Times New Roman"/>
              </a:rPr>
              <a:t>;</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new</a:t>
            </a:r>
            <a:r>
              <a:rPr lang="en-US" sz="1000" dirty="0">
                <a:solidFill>
                  <a:srgbClr val="000000"/>
                </a:solidFill>
                <a:latin typeface="Consolas"/>
                <a:ea typeface="Times New Roman"/>
                <a:cs typeface="Times New Roman"/>
              </a:rPr>
              <a:t> </a:t>
            </a:r>
            <a:r>
              <a:rPr lang="en-US" sz="1000" dirty="0">
                <a:solidFill>
                  <a:srgbClr val="2B91AF"/>
                </a:solidFill>
                <a:latin typeface="Consolas"/>
                <a:ea typeface="Times New Roman"/>
                <a:cs typeface="Times New Roman"/>
              </a:rPr>
              <a:t>Thread</a:t>
            </a:r>
            <a:r>
              <a:rPr lang="en-US" sz="1000" dirty="0">
                <a:solidFill>
                  <a:srgbClr val="000000"/>
                </a:solidFill>
                <a:latin typeface="Consolas"/>
                <a:ea typeface="Times New Roman"/>
                <a:cs typeface="Times New Roman"/>
              </a:rPr>
              <a:t>(Thread2).Start();</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for</a:t>
            </a:r>
            <a:r>
              <a:rPr lang="en-US" sz="1000" dirty="0">
                <a:solidFill>
                  <a:srgbClr val="000000"/>
                </a:solidFill>
                <a:latin typeface="Consolas"/>
                <a:ea typeface="Times New Roman"/>
                <a:cs typeface="Times New Roman"/>
              </a:rPr>
              <a:t> (;;)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lock</a:t>
            </a:r>
            <a:r>
              <a:rPr lang="en-US" sz="1000" dirty="0">
                <a:solidFill>
                  <a:srgbClr val="000000"/>
                </a:solidFill>
                <a:latin typeface="Consolas"/>
                <a:ea typeface="Times New Roman"/>
                <a:cs typeface="Times New Roman"/>
              </a:rPr>
              <a:t> </a:t>
            </a:r>
            <a:r>
              <a:rPr lang="en-US" sz="1000" dirty="0" smtClean="0">
                <a:solidFill>
                  <a:srgbClr val="000000"/>
                </a:solidFill>
                <a:latin typeface="Consolas"/>
                <a:ea typeface="Times New Roman"/>
                <a:cs typeface="Times New Roman"/>
              </a:rPr>
              <a:t>(</a:t>
            </a:r>
            <a:r>
              <a:rPr lang="en-US" sz="1000" dirty="0" err="1">
                <a:solidFill>
                  <a:srgbClr val="0000FF"/>
                </a:solidFill>
                <a:latin typeface="Consolas"/>
                <a:ea typeface="Times New Roman"/>
                <a:cs typeface="Times New Roman"/>
              </a:rPr>
              <a:t>typeof</a:t>
            </a:r>
            <a:r>
              <a:rPr lang="en-US" sz="1000" dirty="0">
                <a:solidFill>
                  <a:srgbClr val="000000"/>
                </a:solidFill>
                <a:latin typeface="Consolas"/>
                <a:ea typeface="Times New Roman"/>
                <a:cs typeface="Times New Roman"/>
              </a:rPr>
              <a:t>(</a:t>
            </a:r>
            <a:r>
              <a:rPr lang="en-US" sz="1000" dirty="0">
                <a:solidFill>
                  <a:srgbClr val="2B91AF"/>
                </a:solidFill>
                <a:latin typeface="Consolas"/>
                <a:ea typeface="Times New Roman"/>
                <a:cs typeface="Times New Roman"/>
              </a:rPr>
              <a:t>Test</a:t>
            </a:r>
            <a:r>
              <a:rPr lang="en-US" sz="1000" dirty="0">
                <a:solidFill>
                  <a:srgbClr val="000000"/>
                </a:solidFill>
                <a:latin typeface="Consolas"/>
                <a:ea typeface="Times New Roman"/>
                <a:cs typeface="Times New Roman"/>
              </a:rPr>
              <a:t>)</a:t>
            </a:r>
            <a:r>
              <a:rPr lang="en-US" sz="1000" dirty="0" smtClean="0">
                <a:solidFill>
                  <a:srgbClr val="000000"/>
                </a:solidFill>
                <a:latin typeface="Consolas"/>
                <a:ea typeface="Times New Roman"/>
                <a:cs typeface="Times New Roman"/>
              </a:rPr>
              <a:t>)</a:t>
            </a:r>
            <a:r>
              <a:rPr lang="en-US" sz="1000" dirty="0">
                <a:solidFill>
                  <a:srgbClr val="000000"/>
                </a:solidFill>
                <a:latin typeface="Consolas"/>
                <a:ea typeface="Times New Roman"/>
                <a:cs typeface="Times New Roman"/>
              </a:rPr>
              <a:t>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if</a:t>
            </a:r>
            <a:r>
              <a:rPr lang="en-US" sz="1000" dirty="0">
                <a:solidFill>
                  <a:srgbClr val="000000"/>
                </a:solidFill>
                <a:latin typeface="Consolas"/>
                <a:ea typeface="Times New Roman"/>
                <a:cs typeface="Times New Roman"/>
              </a:rPr>
              <a:t> (finished)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r>
              <a:rPr lang="en-US" sz="1000" dirty="0" err="1">
                <a:solidFill>
                  <a:srgbClr val="2B91AF"/>
                </a:solidFill>
                <a:latin typeface="Consolas"/>
                <a:ea typeface="Times New Roman"/>
                <a:cs typeface="Times New Roman"/>
              </a:rPr>
              <a:t>Console</a:t>
            </a:r>
            <a:r>
              <a:rPr lang="en-US" sz="1000" dirty="0" err="1">
                <a:solidFill>
                  <a:srgbClr val="000000"/>
                </a:solidFill>
                <a:latin typeface="Consolas"/>
                <a:ea typeface="Times New Roman"/>
                <a:cs typeface="Times New Roman"/>
              </a:rPr>
              <a:t>.WriteLine</a:t>
            </a:r>
            <a:r>
              <a:rPr lang="en-US" sz="1000" dirty="0">
                <a:solidFill>
                  <a:srgbClr val="000000"/>
                </a:solidFill>
                <a:latin typeface="Consolas"/>
                <a:ea typeface="Times New Roman"/>
                <a:cs typeface="Times New Roman"/>
              </a:rPr>
              <a:t>(</a:t>
            </a:r>
            <a:r>
              <a:rPr lang="en-US" sz="1000" dirty="0">
                <a:solidFill>
                  <a:srgbClr val="A31515"/>
                </a:solidFill>
                <a:latin typeface="Consolas"/>
                <a:ea typeface="Times New Roman"/>
                <a:cs typeface="Times New Roman"/>
              </a:rPr>
              <a:t>"result = {0}"</a:t>
            </a:r>
            <a:r>
              <a:rPr lang="en-US" sz="1000" dirty="0">
                <a:solidFill>
                  <a:srgbClr val="000000"/>
                </a:solidFill>
                <a:latin typeface="Consolas"/>
                <a:ea typeface="Times New Roman"/>
                <a:cs typeface="Times New Roman"/>
              </a:rPr>
              <a:t>, result);</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return</a:t>
            </a:r>
            <a:r>
              <a:rPr lang="en-US" sz="1000" dirty="0">
                <a:solidFill>
                  <a:srgbClr val="000000"/>
                </a:solidFill>
                <a:latin typeface="Consolas"/>
                <a:ea typeface="Times New Roman"/>
                <a:cs typeface="Times New Roman"/>
              </a:rPr>
              <a:t>;</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r>
              <a:rPr lang="en-US" sz="1000" dirty="0" smtClean="0">
                <a:solidFill>
                  <a:srgbClr val="000000"/>
                </a:solidFill>
                <a:latin typeface="Consolas"/>
                <a:ea typeface="Times New Roman"/>
                <a:cs typeface="Times New Roman"/>
              </a:rPr>
              <a:t>       }</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r>
              <a:rPr lang="en-US" sz="1000" dirty="0" smtClean="0">
                <a:solidFill>
                  <a:srgbClr val="000000"/>
                </a:solidFill>
                <a:latin typeface="Consolas"/>
                <a:ea typeface="Times New Roman"/>
                <a:cs typeface="Times New Roman"/>
              </a:rPr>
              <a:t>     }</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ea typeface="Times New Roman"/>
                <a:cs typeface="Times New Roman"/>
              </a:rPr>
              <a:t>}  }  </a:t>
            </a:r>
            <a:r>
              <a:rPr lang="en-US" sz="1000" dirty="0" smtClean="0">
                <a:solidFill>
                  <a:srgbClr val="000000"/>
                </a:solidFill>
                <a:latin typeface="Consolas"/>
                <a:ea typeface="Times New Roman"/>
              </a:rPr>
              <a:t>}</a:t>
            </a:r>
            <a:endParaRPr lang="en-US" sz="1000" dirty="0"/>
          </a:p>
        </p:txBody>
      </p:sp>
    </p:spTree>
    <p:extLst>
      <p:ext uri="{BB962C8B-B14F-4D97-AF65-F5344CB8AC3E}">
        <p14:creationId xmlns:p14="http://schemas.microsoft.com/office/powerpoint/2010/main" val="366017172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en-US" sz="3200" dirty="0"/>
              <a:t>Concurrent Access – </a:t>
            </a:r>
            <a:r>
              <a:rPr lang="en-US" sz="3200" dirty="0">
                <a:solidFill>
                  <a:srgbClr val="FF0000"/>
                </a:solidFill>
              </a:rPr>
              <a:t>S</a:t>
            </a:r>
            <a:r>
              <a:rPr lang="en-US" sz="3200" dirty="0" smtClean="0">
                <a:solidFill>
                  <a:srgbClr val="FF0000"/>
                </a:solidFill>
              </a:rPr>
              <a:t>till Wrong </a:t>
            </a:r>
            <a:r>
              <a:rPr lang="en-US" sz="3200" dirty="0">
                <a:solidFill>
                  <a:srgbClr val="FF0000"/>
                </a:solidFill>
              </a:rPr>
              <a:t>Solution with </a:t>
            </a:r>
            <a:r>
              <a:rPr lang="en-US" sz="3200" dirty="0" smtClean="0">
                <a:solidFill>
                  <a:srgbClr val="FF0000"/>
                </a:solidFill>
              </a:rPr>
              <a:t>Locks?</a:t>
            </a:r>
            <a:endParaRPr lang="en-US" sz="3200" dirty="0"/>
          </a:p>
        </p:txBody>
      </p:sp>
      <p:sp>
        <p:nvSpPr>
          <p:cNvPr id="3" name="Zástupný symbol pro text 2"/>
          <p:cNvSpPr>
            <a:spLocks noGrp="1"/>
          </p:cNvSpPr>
          <p:nvPr>
            <p:ph type="body" sz="quarter" idx="13"/>
          </p:nvPr>
        </p:nvSpPr>
        <p:spPr>
          <a:xfrm>
            <a:off x="467544" y="1052736"/>
            <a:ext cx="8208912" cy="5472608"/>
          </a:xfrm>
        </p:spPr>
        <p:txBody>
          <a:bodyPr>
            <a:noAutofit/>
          </a:bodyPr>
          <a:lstStyle/>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FF"/>
                </a:solidFill>
                <a:latin typeface="Consolas"/>
              </a:rPr>
              <a:t>class</a:t>
            </a:r>
            <a:r>
              <a:rPr lang="en-US" sz="1000" dirty="0">
                <a:solidFill>
                  <a:srgbClr val="000000"/>
                </a:solidFill>
                <a:latin typeface="Consolas"/>
              </a:rPr>
              <a:t> </a:t>
            </a:r>
            <a:r>
              <a:rPr lang="en-US" sz="1000" dirty="0">
                <a:solidFill>
                  <a:srgbClr val="2B91AF"/>
                </a:solidFill>
                <a:latin typeface="Consolas"/>
              </a:rPr>
              <a:t>Test</a:t>
            </a:r>
            <a:r>
              <a:rPr lang="en-US" sz="1000" dirty="0">
                <a:solidFill>
                  <a:srgbClr val="000000"/>
                </a:solidFill>
                <a:latin typeface="Consolas"/>
              </a:rPr>
              <a:t> </a:t>
            </a:r>
            <a:r>
              <a:rPr lang="en-US" sz="1000" dirty="0" smtClean="0">
                <a:solidFill>
                  <a:srgbClr val="000000"/>
                </a:solidFill>
                <a:latin typeface="Consolas"/>
              </a:rPr>
              <a:t>{</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r>
              <a:rPr lang="en-US" sz="1000" dirty="0">
                <a:solidFill>
                  <a:srgbClr val="0000FF"/>
                </a:solidFill>
                <a:latin typeface="Consolas"/>
              </a:rPr>
              <a:t>public</a:t>
            </a:r>
            <a:r>
              <a:rPr lang="en-US" sz="1000" dirty="0">
                <a:solidFill>
                  <a:srgbClr val="000000"/>
                </a:solidFill>
                <a:latin typeface="Consolas"/>
              </a:rPr>
              <a:t> </a:t>
            </a:r>
            <a:r>
              <a:rPr lang="en-US" sz="1000" dirty="0" err="1">
                <a:solidFill>
                  <a:srgbClr val="0000FF"/>
                </a:solidFill>
                <a:latin typeface="Consolas"/>
              </a:rPr>
              <a:t>int</a:t>
            </a:r>
            <a:r>
              <a:rPr lang="en-US" sz="1000" dirty="0">
                <a:solidFill>
                  <a:srgbClr val="000000"/>
                </a:solidFill>
                <a:latin typeface="Consolas"/>
              </a:rPr>
              <a:t> result</a:t>
            </a:r>
            <a:r>
              <a:rPr lang="en-US" sz="1000" dirty="0" smtClean="0">
                <a:solidFill>
                  <a:srgbClr val="000000"/>
                </a:solidFill>
                <a:latin typeface="Consolas"/>
              </a:rPr>
              <a:t>;</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r>
              <a:rPr lang="en-US" sz="1000" dirty="0">
                <a:solidFill>
                  <a:srgbClr val="0000FF"/>
                </a:solidFill>
                <a:latin typeface="Consolas"/>
              </a:rPr>
              <a:t>public</a:t>
            </a:r>
            <a:r>
              <a:rPr lang="en-US" sz="1000" dirty="0">
                <a:solidFill>
                  <a:srgbClr val="000000"/>
                </a:solidFill>
                <a:latin typeface="Consolas"/>
              </a:rPr>
              <a:t> </a:t>
            </a:r>
            <a:r>
              <a:rPr lang="en-US" sz="1000" dirty="0" err="1">
                <a:solidFill>
                  <a:srgbClr val="0000FF"/>
                </a:solidFill>
                <a:latin typeface="Consolas"/>
              </a:rPr>
              <a:t>bool</a:t>
            </a:r>
            <a:r>
              <a:rPr lang="en-US" sz="1000" dirty="0">
                <a:solidFill>
                  <a:srgbClr val="000000"/>
                </a:solidFill>
                <a:latin typeface="Consolas"/>
              </a:rPr>
              <a:t> finished</a:t>
            </a:r>
            <a:r>
              <a:rPr lang="en-US" sz="1000" dirty="0" smtClean="0">
                <a:solidFill>
                  <a:srgbClr val="000000"/>
                </a:solidFill>
                <a:latin typeface="Consolas"/>
              </a:rPr>
              <a:t>;</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en-US" sz="1000" dirty="0" smtClean="0">
              <a:solidFill>
                <a:srgbClr val="000000"/>
              </a:solidFill>
              <a:latin typeface="Consolas"/>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r>
              <a:rPr lang="en-US" sz="1000" dirty="0">
                <a:solidFill>
                  <a:srgbClr val="0000FF"/>
                </a:solidFill>
                <a:latin typeface="Consolas"/>
              </a:rPr>
              <a:t>void</a:t>
            </a:r>
            <a:r>
              <a:rPr lang="en-US" sz="1000" dirty="0">
                <a:solidFill>
                  <a:srgbClr val="000000"/>
                </a:solidFill>
                <a:latin typeface="Consolas"/>
              </a:rPr>
              <a:t> Thread2() </a:t>
            </a:r>
            <a:r>
              <a:rPr lang="en-US" sz="1000" dirty="0" smtClean="0">
                <a:solidFill>
                  <a:srgbClr val="000000"/>
                </a:solidFill>
                <a:latin typeface="Consolas"/>
              </a:rPr>
              <a:t>{</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r>
              <a:rPr lang="en-US" sz="1000" dirty="0">
                <a:solidFill>
                  <a:srgbClr val="0000FF"/>
                </a:solidFill>
                <a:latin typeface="Consolas"/>
              </a:rPr>
              <a:t>lock</a:t>
            </a:r>
            <a:r>
              <a:rPr lang="en-US" sz="1000" dirty="0">
                <a:solidFill>
                  <a:srgbClr val="000000"/>
                </a:solidFill>
                <a:latin typeface="Consolas"/>
              </a:rPr>
              <a:t> (</a:t>
            </a:r>
            <a:r>
              <a:rPr lang="en-US" sz="1000" dirty="0">
                <a:solidFill>
                  <a:srgbClr val="0000FF"/>
                </a:solidFill>
                <a:latin typeface="Consolas"/>
              </a:rPr>
              <a:t>this</a:t>
            </a:r>
            <a:r>
              <a:rPr lang="en-US" sz="1000" dirty="0">
                <a:solidFill>
                  <a:srgbClr val="000000"/>
                </a:solidFill>
                <a:latin typeface="Consolas"/>
              </a:rPr>
              <a:t>) </a:t>
            </a:r>
            <a:r>
              <a:rPr lang="en-US" sz="1000" dirty="0" smtClean="0">
                <a:solidFill>
                  <a:srgbClr val="000000"/>
                </a:solidFill>
                <a:latin typeface="Consolas"/>
              </a:rPr>
              <a:t>{</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r>
              <a:rPr lang="en-US" sz="1000" dirty="0">
                <a:solidFill>
                  <a:srgbClr val="000000"/>
                </a:solidFill>
                <a:latin typeface="Consolas"/>
              </a:rPr>
              <a:t>result = 123</a:t>
            </a:r>
            <a:r>
              <a:rPr lang="en-US" sz="1000" dirty="0" smtClean="0">
                <a:solidFill>
                  <a:srgbClr val="000000"/>
                </a:solidFill>
                <a:latin typeface="Consolas"/>
              </a:rPr>
              <a:t>;</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r>
              <a:rPr lang="en-US" sz="1000" dirty="0">
                <a:solidFill>
                  <a:srgbClr val="000000"/>
                </a:solidFill>
                <a:latin typeface="Consolas"/>
              </a:rPr>
              <a:t>finished = </a:t>
            </a:r>
            <a:r>
              <a:rPr lang="en-US" sz="1000" dirty="0">
                <a:solidFill>
                  <a:srgbClr val="0000FF"/>
                </a:solidFill>
                <a:latin typeface="Consolas"/>
              </a:rPr>
              <a:t>true</a:t>
            </a:r>
            <a:r>
              <a:rPr lang="en-US" sz="1000" dirty="0" smtClean="0">
                <a:solidFill>
                  <a:srgbClr val="000000"/>
                </a:solidFill>
                <a:latin typeface="Consolas"/>
              </a:rPr>
              <a:t>;</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en-US" sz="1000" dirty="0" smtClean="0">
              <a:solidFill>
                <a:srgbClr val="000000"/>
              </a:solidFill>
              <a:latin typeface="Consolas"/>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r>
              <a:rPr lang="en-US" sz="1000" dirty="0">
                <a:solidFill>
                  <a:srgbClr val="0000FF"/>
                </a:solidFill>
                <a:latin typeface="Consolas"/>
              </a:rPr>
              <a:t>void</a:t>
            </a:r>
            <a:r>
              <a:rPr lang="en-US" sz="1000" dirty="0">
                <a:solidFill>
                  <a:srgbClr val="000000"/>
                </a:solidFill>
                <a:latin typeface="Consolas"/>
              </a:rPr>
              <a:t> Thread1() </a:t>
            </a:r>
            <a:r>
              <a:rPr lang="en-US" sz="1000" dirty="0" smtClean="0">
                <a:solidFill>
                  <a:srgbClr val="000000"/>
                </a:solidFill>
                <a:latin typeface="Consolas"/>
              </a:rPr>
              <a:t>{</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r>
              <a:rPr lang="en-US" sz="1000" dirty="0">
                <a:solidFill>
                  <a:srgbClr val="000000"/>
                </a:solidFill>
                <a:latin typeface="Consolas"/>
              </a:rPr>
              <a:t>finished = </a:t>
            </a:r>
            <a:r>
              <a:rPr lang="en-US" sz="1000" dirty="0">
                <a:solidFill>
                  <a:srgbClr val="0000FF"/>
                </a:solidFill>
                <a:latin typeface="Consolas"/>
              </a:rPr>
              <a:t>false</a:t>
            </a:r>
            <a:r>
              <a:rPr lang="en-US" sz="1000" dirty="0" smtClean="0">
                <a:solidFill>
                  <a:srgbClr val="000000"/>
                </a:solidFill>
                <a:latin typeface="Consolas"/>
              </a:rPr>
              <a:t>;</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r>
              <a:rPr lang="en-US" sz="1000" dirty="0">
                <a:solidFill>
                  <a:srgbClr val="0000FF"/>
                </a:solidFill>
                <a:latin typeface="Consolas"/>
              </a:rPr>
              <a:t>new</a:t>
            </a:r>
            <a:r>
              <a:rPr lang="en-US" sz="1000" dirty="0">
                <a:solidFill>
                  <a:srgbClr val="000000"/>
                </a:solidFill>
                <a:latin typeface="Consolas"/>
              </a:rPr>
              <a:t> </a:t>
            </a:r>
            <a:r>
              <a:rPr lang="en-US" sz="1000" dirty="0">
                <a:solidFill>
                  <a:srgbClr val="2B91AF"/>
                </a:solidFill>
                <a:latin typeface="Consolas"/>
              </a:rPr>
              <a:t>Thread</a:t>
            </a:r>
            <a:r>
              <a:rPr lang="en-US" sz="1000" dirty="0">
                <a:solidFill>
                  <a:srgbClr val="000000"/>
                </a:solidFill>
                <a:latin typeface="Consolas"/>
              </a:rPr>
              <a:t>(Thread2).Start</a:t>
            </a:r>
            <a:r>
              <a:rPr lang="en-US" sz="1000" dirty="0" smtClean="0">
                <a:solidFill>
                  <a:srgbClr val="000000"/>
                </a:solidFill>
                <a:latin typeface="Consolas"/>
              </a:rPr>
              <a:t>();</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r>
              <a:rPr lang="en-US" sz="1000" dirty="0">
                <a:solidFill>
                  <a:srgbClr val="0000FF"/>
                </a:solidFill>
                <a:latin typeface="Consolas"/>
              </a:rPr>
              <a:t>for</a:t>
            </a:r>
            <a:r>
              <a:rPr lang="en-US" sz="1000" dirty="0">
                <a:solidFill>
                  <a:srgbClr val="000000"/>
                </a:solidFill>
                <a:latin typeface="Consolas"/>
              </a:rPr>
              <a:t> </a:t>
            </a:r>
            <a:r>
              <a:rPr lang="en-US" sz="1000" dirty="0" smtClean="0">
                <a:solidFill>
                  <a:srgbClr val="000000"/>
                </a:solidFill>
                <a:latin typeface="Consolas"/>
              </a:rPr>
              <a:t>(;;)</a:t>
            </a:r>
            <a:r>
              <a:rPr lang="en-US" sz="1000" dirty="0">
                <a:solidFill>
                  <a:srgbClr val="000000"/>
                </a:solidFill>
                <a:latin typeface="Consolas"/>
              </a:rPr>
              <a:t> </a:t>
            </a:r>
            <a:r>
              <a:rPr lang="en-US" sz="1000" dirty="0" smtClean="0">
                <a:solidFill>
                  <a:srgbClr val="000000"/>
                </a:solidFill>
                <a:latin typeface="Consolas"/>
              </a:rPr>
              <a:t>{</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r>
              <a:rPr lang="en-US" sz="1000" dirty="0">
                <a:solidFill>
                  <a:srgbClr val="0000FF"/>
                </a:solidFill>
                <a:latin typeface="Consolas"/>
              </a:rPr>
              <a:t>lock</a:t>
            </a:r>
            <a:r>
              <a:rPr lang="en-US" sz="1000" dirty="0">
                <a:solidFill>
                  <a:srgbClr val="000000"/>
                </a:solidFill>
                <a:latin typeface="Consolas"/>
              </a:rPr>
              <a:t> </a:t>
            </a:r>
            <a:r>
              <a:rPr lang="en-US" sz="1000" dirty="0" smtClean="0">
                <a:solidFill>
                  <a:srgbClr val="000000"/>
                </a:solidFill>
                <a:latin typeface="Consolas"/>
              </a:rPr>
              <a:t>(</a:t>
            </a:r>
            <a:r>
              <a:rPr lang="en-US" sz="1000" dirty="0">
                <a:solidFill>
                  <a:srgbClr val="0000FF"/>
                </a:solidFill>
                <a:latin typeface="Consolas"/>
              </a:rPr>
              <a:t>this</a:t>
            </a:r>
            <a:r>
              <a:rPr lang="en-US" sz="1000" dirty="0" smtClean="0">
                <a:solidFill>
                  <a:srgbClr val="000000"/>
                </a:solidFill>
                <a:latin typeface="Consolas"/>
              </a:rPr>
              <a:t>)</a:t>
            </a:r>
            <a:r>
              <a:rPr lang="en-US" sz="1000" dirty="0">
                <a:solidFill>
                  <a:srgbClr val="000000"/>
                </a:solidFill>
                <a:latin typeface="Consolas"/>
              </a:rPr>
              <a:t> </a:t>
            </a:r>
            <a:r>
              <a:rPr lang="en-US" sz="1000" dirty="0" smtClean="0">
                <a:solidFill>
                  <a:srgbClr val="000000"/>
                </a:solidFill>
                <a:latin typeface="Consolas"/>
              </a:rPr>
              <a:t>{</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r>
              <a:rPr lang="en-US" sz="1000" dirty="0">
                <a:solidFill>
                  <a:srgbClr val="0000FF"/>
                </a:solidFill>
                <a:latin typeface="Consolas"/>
              </a:rPr>
              <a:t>if</a:t>
            </a:r>
            <a:r>
              <a:rPr lang="en-US" sz="1000" dirty="0">
                <a:solidFill>
                  <a:srgbClr val="000000"/>
                </a:solidFill>
                <a:latin typeface="Consolas"/>
              </a:rPr>
              <a:t> (finished) </a:t>
            </a:r>
            <a:r>
              <a:rPr lang="en-US" sz="1000" dirty="0" smtClean="0">
                <a:solidFill>
                  <a:srgbClr val="000000"/>
                </a:solidFill>
                <a:latin typeface="Consolas"/>
              </a:rPr>
              <a:t>{</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r>
              <a:rPr lang="en-US" sz="1000" dirty="0" err="1">
                <a:solidFill>
                  <a:srgbClr val="2B91AF"/>
                </a:solidFill>
                <a:latin typeface="Consolas"/>
              </a:rPr>
              <a:t>Console</a:t>
            </a:r>
            <a:r>
              <a:rPr lang="en-US" sz="1000" dirty="0" err="1">
                <a:solidFill>
                  <a:srgbClr val="000000"/>
                </a:solidFill>
                <a:latin typeface="Consolas"/>
              </a:rPr>
              <a:t>.WriteLine</a:t>
            </a:r>
            <a:r>
              <a:rPr lang="en-US" sz="1000" dirty="0">
                <a:solidFill>
                  <a:srgbClr val="000000"/>
                </a:solidFill>
                <a:latin typeface="Consolas"/>
              </a:rPr>
              <a:t>(</a:t>
            </a:r>
            <a:r>
              <a:rPr lang="en-US" sz="1000" dirty="0">
                <a:solidFill>
                  <a:srgbClr val="A31515"/>
                </a:solidFill>
                <a:latin typeface="Consolas"/>
              </a:rPr>
              <a:t>"result = {0}"</a:t>
            </a:r>
            <a:r>
              <a:rPr lang="en-US" sz="1000" dirty="0">
                <a:solidFill>
                  <a:srgbClr val="000000"/>
                </a:solidFill>
                <a:latin typeface="Consolas"/>
              </a:rPr>
              <a:t>, result</a:t>
            </a:r>
            <a:r>
              <a:rPr lang="en-US" sz="1000" dirty="0" smtClean="0">
                <a:solidFill>
                  <a:srgbClr val="000000"/>
                </a:solidFill>
                <a:latin typeface="Consolas"/>
              </a:rPr>
              <a:t>);</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r>
              <a:rPr lang="en-US" sz="1000" dirty="0">
                <a:solidFill>
                  <a:srgbClr val="0000FF"/>
                </a:solidFill>
                <a:latin typeface="Consolas"/>
              </a:rPr>
              <a:t>return</a:t>
            </a:r>
            <a:r>
              <a:rPr lang="en-US" sz="1000" dirty="0" smtClean="0">
                <a:solidFill>
                  <a:srgbClr val="000000"/>
                </a:solidFill>
                <a:latin typeface="Consolas"/>
              </a:rPr>
              <a:t>;</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en-US" sz="1000" dirty="0" smtClean="0">
              <a:solidFill>
                <a:srgbClr val="000000"/>
              </a:solidFill>
              <a:latin typeface="Consolas"/>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r>
              <a:rPr lang="en-US" sz="1000" dirty="0" smtClean="0">
                <a:solidFill>
                  <a:srgbClr val="0000FF"/>
                </a:solidFill>
                <a:latin typeface="Consolas"/>
              </a:rPr>
              <a:t>static</a:t>
            </a:r>
            <a:r>
              <a:rPr lang="en-US" sz="1000" dirty="0">
                <a:solidFill>
                  <a:srgbClr val="000000"/>
                </a:solidFill>
                <a:latin typeface="Consolas"/>
              </a:rPr>
              <a:t> </a:t>
            </a:r>
            <a:r>
              <a:rPr lang="en-US" sz="1000" dirty="0">
                <a:solidFill>
                  <a:srgbClr val="0000FF"/>
                </a:solidFill>
                <a:latin typeface="Consolas"/>
              </a:rPr>
              <a:t>void</a:t>
            </a:r>
            <a:r>
              <a:rPr lang="en-US" sz="1000" dirty="0">
                <a:solidFill>
                  <a:srgbClr val="000000"/>
                </a:solidFill>
                <a:latin typeface="Consolas"/>
              </a:rPr>
              <a:t> Main() </a:t>
            </a:r>
            <a:r>
              <a:rPr lang="en-US" sz="1000" dirty="0" smtClean="0">
                <a:solidFill>
                  <a:srgbClr val="000000"/>
                </a:solidFill>
                <a:latin typeface="Consolas"/>
              </a:rPr>
              <a:t>{ </a:t>
            </a:r>
            <a:r>
              <a:rPr lang="en-US" sz="1000" dirty="0" smtClean="0">
                <a:solidFill>
                  <a:srgbClr val="0000FF"/>
                </a:solidFill>
                <a:latin typeface="Consolas"/>
              </a:rPr>
              <a:t>new</a:t>
            </a:r>
            <a:r>
              <a:rPr lang="en-US" sz="1000" dirty="0">
                <a:solidFill>
                  <a:srgbClr val="000000"/>
                </a:solidFill>
                <a:latin typeface="Consolas"/>
              </a:rPr>
              <a:t> </a:t>
            </a:r>
            <a:r>
              <a:rPr lang="en-US" sz="1000" dirty="0">
                <a:solidFill>
                  <a:srgbClr val="2B91AF"/>
                </a:solidFill>
                <a:latin typeface="Consolas"/>
              </a:rPr>
              <a:t>Test</a:t>
            </a:r>
            <a:r>
              <a:rPr lang="en-US" sz="1000" dirty="0">
                <a:solidFill>
                  <a:srgbClr val="000000"/>
                </a:solidFill>
                <a:latin typeface="Consolas"/>
              </a:rPr>
              <a:t>().Thread1</a:t>
            </a:r>
            <a:r>
              <a:rPr lang="en-US" sz="1000" dirty="0" smtClean="0">
                <a:solidFill>
                  <a:srgbClr val="000000"/>
                </a:solidFill>
                <a:latin typeface="Consolas"/>
              </a:rPr>
              <a:t>(); }</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a:t>
            </a:r>
            <a:r>
              <a:rPr lang="en-US" sz="1000" dirty="0" smtClean="0"/>
              <a:t> </a:t>
            </a:r>
            <a:r>
              <a:rPr lang="en-US" sz="200" dirty="0">
                <a:solidFill>
                  <a:srgbClr val="000000"/>
                </a:solidFill>
                <a:latin typeface="Consolas"/>
                <a:ea typeface="Times New Roman"/>
                <a:cs typeface="Times New Roman"/>
              </a:rPr>
              <a:t> </a:t>
            </a:r>
            <a:endParaRPr lang="en-US" sz="500" dirty="0">
              <a:ea typeface="Calibri"/>
              <a:cs typeface="Times New Roman"/>
            </a:endParaRPr>
          </a:p>
          <a:p>
            <a:endParaRPr lang="en-US" sz="1000" dirty="0"/>
          </a:p>
        </p:txBody>
      </p:sp>
    </p:spTree>
    <p:extLst>
      <p:ext uri="{BB962C8B-B14F-4D97-AF65-F5344CB8AC3E}">
        <p14:creationId xmlns:p14="http://schemas.microsoft.com/office/powerpoint/2010/main" val="391075856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en-US" sz="3200" dirty="0"/>
              <a:t>Concurrent Access – </a:t>
            </a:r>
            <a:r>
              <a:rPr lang="en-US" sz="3200" dirty="0" smtClean="0">
                <a:solidFill>
                  <a:srgbClr val="92D050"/>
                </a:solidFill>
              </a:rPr>
              <a:t>Correct Wrong </a:t>
            </a:r>
            <a:r>
              <a:rPr lang="en-US" sz="3200" dirty="0">
                <a:solidFill>
                  <a:srgbClr val="92D050"/>
                </a:solidFill>
              </a:rPr>
              <a:t>Solution with </a:t>
            </a:r>
            <a:r>
              <a:rPr lang="en-US" sz="3200" dirty="0" smtClean="0">
                <a:solidFill>
                  <a:srgbClr val="92D050"/>
                </a:solidFill>
              </a:rPr>
              <a:t>Locks</a:t>
            </a:r>
            <a:endParaRPr lang="en-US" sz="3200" dirty="0">
              <a:solidFill>
                <a:srgbClr val="92D050"/>
              </a:solidFill>
            </a:endParaRPr>
          </a:p>
        </p:txBody>
      </p:sp>
      <p:sp>
        <p:nvSpPr>
          <p:cNvPr id="3" name="Zástupný symbol pro text 2"/>
          <p:cNvSpPr>
            <a:spLocks noGrp="1"/>
          </p:cNvSpPr>
          <p:nvPr>
            <p:ph type="body" sz="quarter" idx="13"/>
          </p:nvPr>
        </p:nvSpPr>
        <p:spPr>
          <a:xfrm>
            <a:off x="467544" y="1052736"/>
            <a:ext cx="8208912" cy="5472608"/>
          </a:xfrm>
        </p:spPr>
        <p:txBody>
          <a:bodyPr>
            <a:noAutofit/>
          </a:bodyPr>
          <a:lstStyle/>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FF"/>
                </a:solidFill>
                <a:latin typeface="Consolas"/>
              </a:rPr>
              <a:t>class</a:t>
            </a:r>
            <a:r>
              <a:rPr lang="en-US" sz="1000" dirty="0">
                <a:solidFill>
                  <a:srgbClr val="000000"/>
                </a:solidFill>
                <a:latin typeface="Consolas"/>
              </a:rPr>
              <a:t> </a:t>
            </a:r>
            <a:r>
              <a:rPr lang="en-US" sz="1000" dirty="0">
                <a:solidFill>
                  <a:srgbClr val="2B91AF"/>
                </a:solidFill>
                <a:latin typeface="Consolas"/>
              </a:rPr>
              <a:t>Test</a:t>
            </a:r>
            <a:r>
              <a:rPr lang="en-US" sz="1000" dirty="0">
                <a:solidFill>
                  <a:srgbClr val="000000"/>
                </a:solidFill>
                <a:latin typeface="Consolas"/>
              </a:rPr>
              <a:t> </a:t>
            </a:r>
            <a:r>
              <a:rPr lang="en-US" sz="1000" dirty="0" smtClean="0">
                <a:solidFill>
                  <a:srgbClr val="000000"/>
                </a:solidFill>
                <a:latin typeface="Consolas"/>
              </a:rPr>
              <a:t>{</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r>
              <a:rPr lang="en-US" sz="1000" dirty="0">
                <a:solidFill>
                  <a:srgbClr val="0000FF"/>
                </a:solidFill>
                <a:latin typeface="Consolas"/>
              </a:rPr>
              <a:t>public</a:t>
            </a:r>
            <a:r>
              <a:rPr lang="en-US" sz="1000" dirty="0">
                <a:solidFill>
                  <a:srgbClr val="000000"/>
                </a:solidFill>
                <a:latin typeface="Consolas"/>
              </a:rPr>
              <a:t> </a:t>
            </a:r>
            <a:r>
              <a:rPr lang="en-US" sz="1000" dirty="0" err="1">
                <a:solidFill>
                  <a:srgbClr val="0000FF"/>
                </a:solidFill>
                <a:latin typeface="Consolas"/>
              </a:rPr>
              <a:t>int</a:t>
            </a:r>
            <a:r>
              <a:rPr lang="en-US" sz="1000" dirty="0">
                <a:solidFill>
                  <a:srgbClr val="000000"/>
                </a:solidFill>
                <a:latin typeface="Consolas"/>
              </a:rPr>
              <a:t> result</a:t>
            </a:r>
            <a:r>
              <a:rPr lang="en-US" sz="1000" dirty="0" smtClean="0">
                <a:solidFill>
                  <a:srgbClr val="000000"/>
                </a:solidFill>
                <a:latin typeface="Consolas"/>
              </a:rPr>
              <a:t>;</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r>
              <a:rPr lang="en-US" sz="1000" dirty="0">
                <a:solidFill>
                  <a:srgbClr val="0000FF"/>
                </a:solidFill>
                <a:latin typeface="Consolas"/>
              </a:rPr>
              <a:t>public</a:t>
            </a:r>
            <a:r>
              <a:rPr lang="en-US" sz="1000" dirty="0">
                <a:solidFill>
                  <a:srgbClr val="000000"/>
                </a:solidFill>
                <a:latin typeface="Consolas"/>
              </a:rPr>
              <a:t> </a:t>
            </a:r>
            <a:r>
              <a:rPr lang="en-US" sz="1000" dirty="0" err="1">
                <a:solidFill>
                  <a:srgbClr val="0000FF"/>
                </a:solidFill>
                <a:latin typeface="Consolas"/>
              </a:rPr>
              <a:t>bool</a:t>
            </a:r>
            <a:r>
              <a:rPr lang="en-US" sz="1000" dirty="0">
                <a:solidFill>
                  <a:srgbClr val="000000"/>
                </a:solidFill>
                <a:latin typeface="Consolas"/>
              </a:rPr>
              <a:t> finished</a:t>
            </a:r>
            <a:r>
              <a:rPr lang="en-US" sz="1000" dirty="0" smtClean="0">
                <a:solidFill>
                  <a:srgbClr val="000000"/>
                </a:solidFill>
                <a:latin typeface="Consolas"/>
              </a:rPr>
              <a:t>;</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r>
              <a:rPr lang="en-US" sz="1000" dirty="0" smtClean="0">
                <a:solidFill>
                  <a:srgbClr val="0000FF"/>
                </a:solidFill>
                <a:latin typeface="Consolas"/>
              </a:rPr>
              <a:t>private</a:t>
            </a:r>
            <a:r>
              <a:rPr lang="en-US" sz="1000" dirty="0">
                <a:solidFill>
                  <a:srgbClr val="000000"/>
                </a:solidFill>
                <a:latin typeface="Consolas"/>
              </a:rPr>
              <a:t> </a:t>
            </a:r>
            <a:r>
              <a:rPr lang="en-US" sz="1000" dirty="0">
                <a:solidFill>
                  <a:srgbClr val="0000FF"/>
                </a:solidFill>
                <a:latin typeface="Consolas"/>
              </a:rPr>
              <a:t>object</a:t>
            </a:r>
            <a:r>
              <a:rPr lang="en-US" sz="1000" dirty="0">
                <a:solidFill>
                  <a:srgbClr val="000000"/>
                </a:solidFill>
                <a:latin typeface="Consolas"/>
              </a:rPr>
              <a:t> </a:t>
            </a:r>
            <a:r>
              <a:rPr lang="en-US" sz="1000" dirty="0" err="1">
                <a:solidFill>
                  <a:srgbClr val="000000"/>
                </a:solidFill>
                <a:latin typeface="Consolas"/>
              </a:rPr>
              <a:t>resultLock</a:t>
            </a:r>
            <a:r>
              <a:rPr lang="en-US" sz="1000" dirty="0">
                <a:solidFill>
                  <a:srgbClr val="000000"/>
                </a:solidFill>
                <a:latin typeface="Consolas"/>
              </a:rPr>
              <a:t> = </a:t>
            </a:r>
            <a:r>
              <a:rPr lang="en-US" sz="1000" dirty="0">
                <a:solidFill>
                  <a:srgbClr val="0000FF"/>
                </a:solidFill>
                <a:latin typeface="Consolas"/>
              </a:rPr>
              <a:t>new</a:t>
            </a:r>
            <a:r>
              <a:rPr lang="en-US" sz="1000" dirty="0">
                <a:solidFill>
                  <a:srgbClr val="000000"/>
                </a:solidFill>
                <a:latin typeface="Consolas"/>
              </a:rPr>
              <a:t> </a:t>
            </a:r>
            <a:r>
              <a:rPr lang="en-US" sz="1000" dirty="0">
                <a:solidFill>
                  <a:srgbClr val="0000FF"/>
                </a:solidFill>
                <a:latin typeface="Consolas"/>
              </a:rPr>
              <a:t>object</a:t>
            </a:r>
            <a:r>
              <a:rPr lang="en-US" sz="1000" dirty="0" smtClean="0">
                <a:solidFill>
                  <a:srgbClr val="000000"/>
                </a:solidFill>
                <a:latin typeface="Consolas"/>
              </a:rPr>
              <a:t>();</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en-US" sz="1000" dirty="0" smtClean="0">
              <a:solidFill>
                <a:srgbClr val="000000"/>
              </a:solidFill>
              <a:latin typeface="Consolas"/>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r>
              <a:rPr lang="en-US" sz="1000" dirty="0">
                <a:solidFill>
                  <a:srgbClr val="0000FF"/>
                </a:solidFill>
                <a:latin typeface="Consolas"/>
              </a:rPr>
              <a:t>void</a:t>
            </a:r>
            <a:r>
              <a:rPr lang="en-US" sz="1000" dirty="0">
                <a:solidFill>
                  <a:srgbClr val="000000"/>
                </a:solidFill>
                <a:latin typeface="Consolas"/>
              </a:rPr>
              <a:t> Thread2() </a:t>
            </a:r>
            <a:r>
              <a:rPr lang="en-US" sz="1000" dirty="0" smtClean="0">
                <a:solidFill>
                  <a:srgbClr val="000000"/>
                </a:solidFill>
                <a:latin typeface="Consolas"/>
              </a:rPr>
              <a:t>{</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r>
              <a:rPr lang="en-US" sz="1000" dirty="0">
                <a:solidFill>
                  <a:srgbClr val="0000FF"/>
                </a:solidFill>
                <a:latin typeface="Consolas"/>
              </a:rPr>
              <a:t>lock</a:t>
            </a:r>
            <a:r>
              <a:rPr lang="en-US" sz="1000" dirty="0">
                <a:solidFill>
                  <a:srgbClr val="000000"/>
                </a:solidFill>
                <a:latin typeface="Consolas"/>
              </a:rPr>
              <a:t> </a:t>
            </a:r>
            <a:r>
              <a:rPr lang="en-US" sz="1000" dirty="0" smtClean="0">
                <a:solidFill>
                  <a:srgbClr val="000000"/>
                </a:solidFill>
                <a:latin typeface="Consolas"/>
              </a:rPr>
              <a:t>(</a:t>
            </a:r>
            <a:r>
              <a:rPr lang="en-US" sz="1000" dirty="0" err="1">
                <a:solidFill>
                  <a:srgbClr val="000000"/>
                </a:solidFill>
                <a:latin typeface="Consolas"/>
              </a:rPr>
              <a:t>resultLock</a:t>
            </a:r>
            <a:r>
              <a:rPr lang="en-US" sz="1000" dirty="0" smtClean="0">
                <a:solidFill>
                  <a:srgbClr val="000000"/>
                </a:solidFill>
                <a:latin typeface="Consolas"/>
              </a:rPr>
              <a:t>)</a:t>
            </a:r>
            <a:r>
              <a:rPr lang="en-US" sz="1000" dirty="0">
                <a:solidFill>
                  <a:srgbClr val="000000"/>
                </a:solidFill>
                <a:latin typeface="Consolas"/>
              </a:rPr>
              <a:t> </a:t>
            </a:r>
            <a:r>
              <a:rPr lang="en-US" sz="1000" dirty="0" smtClean="0">
                <a:solidFill>
                  <a:srgbClr val="000000"/>
                </a:solidFill>
                <a:latin typeface="Consolas"/>
              </a:rPr>
              <a:t>{</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r>
              <a:rPr lang="en-US" sz="1000" dirty="0">
                <a:solidFill>
                  <a:srgbClr val="000000"/>
                </a:solidFill>
                <a:latin typeface="Consolas"/>
              </a:rPr>
              <a:t>result = 123</a:t>
            </a:r>
            <a:r>
              <a:rPr lang="en-US" sz="1000" dirty="0" smtClean="0">
                <a:solidFill>
                  <a:srgbClr val="000000"/>
                </a:solidFill>
                <a:latin typeface="Consolas"/>
              </a:rPr>
              <a:t>;</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r>
              <a:rPr lang="en-US" sz="1000" dirty="0">
                <a:solidFill>
                  <a:srgbClr val="000000"/>
                </a:solidFill>
                <a:latin typeface="Consolas"/>
              </a:rPr>
              <a:t>finished = </a:t>
            </a:r>
            <a:r>
              <a:rPr lang="en-US" sz="1000" dirty="0">
                <a:solidFill>
                  <a:srgbClr val="0000FF"/>
                </a:solidFill>
                <a:latin typeface="Consolas"/>
              </a:rPr>
              <a:t>true</a:t>
            </a:r>
            <a:r>
              <a:rPr lang="en-US" sz="1000" dirty="0" smtClean="0">
                <a:solidFill>
                  <a:srgbClr val="000000"/>
                </a:solidFill>
                <a:latin typeface="Consolas"/>
              </a:rPr>
              <a:t>;</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en-US" sz="1000" dirty="0" smtClean="0">
              <a:solidFill>
                <a:srgbClr val="000000"/>
              </a:solidFill>
              <a:latin typeface="Consolas"/>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r>
              <a:rPr lang="en-US" sz="1000" dirty="0">
                <a:solidFill>
                  <a:srgbClr val="0000FF"/>
                </a:solidFill>
                <a:latin typeface="Consolas"/>
              </a:rPr>
              <a:t>void</a:t>
            </a:r>
            <a:r>
              <a:rPr lang="en-US" sz="1000" dirty="0">
                <a:solidFill>
                  <a:srgbClr val="000000"/>
                </a:solidFill>
                <a:latin typeface="Consolas"/>
              </a:rPr>
              <a:t> Thread1() </a:t>
            </a:r>
            <a:r>
              <a:rPr lang="en-US" sz="1000" dirty="0" smtClean="0">
                <a:solidFill>
                  <a:srgbClr val="000000"/>
                </a:solidFill>
                <a:latin typeface="Consolas"/>
              </a:rPr>
              <a:t>{</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r>
              <a:rPr lang="en-US" sz="1000" dirty="0">
                <a:solidFill>
                  <a:srgbClr val="000000"/>
                </a:solidFill>
                <a:latin typeface="Consolas"/>
              </a:rPr>
              <a:t>finished = </a:t>
            </a:r>
            <a:r>
              <a:rPr lang="en-US" sz="1000" dirty="0">
                <a:solidFill>
                  <a:srgbClr val="0000FF"/>
                </a:solidFill>
                <a:latin typeface="Consolas"/>
              </a:rPr>
              <a:t>false</a:t>
            </a:r>
            <a:r>
              <a:rPr lang="en-US" sz="1000" dirty="0" smtClean="0">
                <a:solidFill>
                  <a:srgbClr val="000000"/>
                </a:solidFill>
                <a:latin typeface="Consolas"/>
              </a:rPr>
              <a:t>;</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r>
              <a:rPr lang="en-US" sz="1000" dirty="0">
                <a:solidFill>
                  <a:srgbClr val="0000FF"/>
                </a:solidFill>
                <a:latin typeface="Consolas"/>
              </a:rPr>
              <a:t>new</a:t>
            </a:r>
            <a:r>
              <a:rPr lang="en-US" sz="1000" dirty="0">
                <a:solidFill>
                  <a:srgbClr val="000000"/>
                </a:solidFill>
                <a:latin typeface="Consolas"/>
              </a:rPr>
              <a:t> </a:t>
            </a:r>
            <a:r>
              <a:rPr lang="en-US" sz="1000" dirty="0">
                <a:solidFill>
                  <a:srgbClr val="2B91AF"/>
                </a:solidFill>
                <a:latin typeface="Consolas"/>
              </a:rPr>
              <a:t>Thread</a:t>
            </a:r>
            <a:r>
              <a:rPr lang="en-US" sz="1000" dirty="0">
                <a:solidFill>
                  <a:srgbClr val="000000"/>
                </a:solidFill>
                <a:latin typeface="Consolas"/>
              </a:rPr>
              <a:t>(Thread2).Start</a:t>
            </a:r>
            <a:r>
              <a:rPr lang="en-US" sz="1000" dirty="0" smtClean="0">
                <a:solidFill>
                  <a:srgbClr val="000000"/>
                </a:solidFill>
                <a:latin typeface="Consolas"/>
              </a:rPr>
              <a:t>();</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r>
              <a:rPr lang="en-US" sz="1000" dirty="0">
                <a:solidFill>
                  <a:srgbClr val="0000FF"/>
                </a:solidFill>
                <a:latin typeface="Consolas"/>
              </a:rPr>
              <a:t>for</a:t>
            </a:r>
            <a:r>
              <a:rPr lang="en-US" sz="1000" dirty="0">
                <a:solidFill>
                  <a:srgbClr val="000000"/>
                </a:solidFill>
                <a:latin typeface="Consolas"/>
              </a:rPr>
              <a:t> </a:t>
            </a:r>
            <a:r>
              <a:rPr lang="en-US" sz="1000" dirty="0" smtClean="0">
                <a:solidFill>
                  <a:srgbClr val="000000"/>
                </a:solidFill>
                <a:latin typeface="Consolas"/>
              </a:rPr>
              <a:t>(;;)</a:t>
            </a:r>
            <a:r>
              <a:rPr lang="en-US" sz="1000" dirty="0">
                <a:solidFill>
                  <a:srgbClr val="000000"/>
                </a:solidFill>
                <a:latin typeface="Consolas"/>
              </a:rPr>
              <a:t> </a:t>
            </a:r>
            <a:r>
              <a:rPr lang="en-US" sz="1000" dirty="0" smtClean="0">
                <a:solidFill>
                  <a:srgbClr val="000000"/>
                </a:solidFill>
                <a:latin typeface="Consolas"/>
              </a:rPr>
              <a:t>{</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r>
              <a:rPr lang="en-US" sz="1000" dirty="0">
                <a:solidFill>
                  <a:srgbClr val="0000FF"/>
                </a:solidFill>
                <a:latin typeface="Consolas"/>
              </a:rPr>
              <a:t>lock</a:t>
            </a:r>
            <a:r>
              <a:rPr lang="en-US" sz="1000" dirty="0">
                <a:solidFill>
                  <a:srgbClr val="000000"/>
                </a:solidFill>
                <a:latin typeface="Consolas"/>
              </a:rPr>
              <a:t> (</a:t>
            </a:r>
            <a:r>
              <a:rPr lang="en-US" sz="1000" dirty="0" err="1">
                <a:solidFill>
                  <a:srgbClr val="000000"/>
                </a:solidFill>
                <a:latin typeface="Consolas"/>
              </a:rPr>
              <a:t>resultLock</a:t>
            </a:r>
            <a:r>
              <a:rPr lang="en-US" sz="1000" dirty="0">
                <a:solidFill>
                  <a:srgbClr val="000000"/>
                </a:solidFill>
                <a:latin typeface="Consolas"/>
              </a:rPr>
              <a:t>) </a:t>
            </a:r>
            <a:r>
              <a:rPr lang="en-US" sz="1000" dirty="0" smtClean="0">
                <a:solidFill>
                  <a:srgbClr val="000000"/>
                </a:solidFill>
                <a:latin typeface="Consolas"/>
              </a:rPr>
              <a:t>{</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r>
              <a:rPr lang="en-US" sz="1000" dirty="0">
                <a:solidFill>
                  <a:srgbClr val="0000FF"/>
                </a:solidFill>
                <a:latin typeface="Consolas"/>
              </a:rPr>
              <a:t>if</a:t>
            </a:r>
            <a:r>
              <a:rPr lang="en-US" sz="1000" dirty="0">
                <a:solidFill>
                  <a:srgbClr val="000000"/>
                </a:solidFill>
                <a:latin typeface="Consolas"/>
              </a:rPr>
              <a:t> (finished) </a:t>
            </a:r>
            <a:r>
              <a:rPr lang="en-US" sz="1000" dirty="0" smtClean="0">
                <a:solidFill>
                  <a:srgbClr val="000000"/>
                </a:solidFill>
                <a:latin typeface="Consolas"/>
              </a:rPr>
              <a:t>{</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r>
              <a:rPr lang="en-US" sz="1000" dirty="0" err="1">
                <a:solidFill>
                  <a:srgbClr val="2B91AF"/>
                </a:solidFill>
                <a:latin typeface="Consolas"/>
              </a:rPr>
              <a:t>Console</a:t>
            </a:r>
            <a:r>
              <a:rPr lang="en-US" sz="1000" dirty="0" err="1">
                <a:solidFill>
                  <a:srgbClr val="000000"/>
                </a:solidFill>
                <a:latin typeface="Consolas"/>
              </a:rPr>
              <a:t>.WriteLine</a:t>
            </a:r>
            <a:r>
              <a:rPr lang="en-US" sz="1000" dirty="0">
                <a:solidFill>
                  <a:srgbClr val="000000"/>
                </a:solidFill>
                <a:latin typeface="Consolas"/>
              </a:rPr>
              <a:t>(</a:t>
            </a:r>
            <a:r>
              <a:rPr lang="en-US" sz="1000" dirty="0">
                <a:solidFill>
                  <a:srgbClr val="A31515"/>
                </a:solidFill>
                <a:latin typeface="Consolas"/>
              </a:rPr>
              <a:t>"result = {0}"</a:t>
            </a:r>
            <a:r>
              <a:rPr lang="en-US" sz="1000" dirty="0">
                <a:solidFill>
                  <a:srgbClr val="000000"/>
                </a:solidFill>
                <a:latin typeface="Consolas"/>
              </a:rPr>
              <a:t>, result</a:t>
            </a:r>
            <a:r>
              <a:rPr lang="en-US" sz="1000" dirty="0" smtClean="0">
                <a:solidFill>
                  <a:srgbClr val="000000"/>
                </a:solidFill>
                <a:latin typeface="Consolas"/>
              </a:rPr>
              <a:t>);</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r>
              <a:rPr lang="en-US" sz="1000" dirty="0">
                <a:solidFill>
                  <a:srgbClr val="0000FF"/>
                </a:solidFill>
                <a:latin typeface="Consolas"/>
              </a:rPr>
              <a:t>return</a:t>
            </a:r>
            <a:r>
              <a:rPr lang="en-US" sz="1000" dirty="0" smtClean="0">
                <a:solidFill>
                  <a:srgbClr val="000000"/>
                </a:solidFill>
                <a:latin typeface="Consolas"/>
              </a:rPr>
              <a:t>;</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en-US" sz="1000" dirty="0" smtClean="0">
              <a:solidFill>
                <a:srgbClr val="000000"/>
              </a:solidFill>
              <a:latin typeface="Consolas"/>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  </a:t>
            </a:r>
            <a:r>
              <a:rPr lang="en-US" sz="1000" dirty="0" smtClean="0">
                <a:solidFill>
                  <a:srgbClr val="0000FF"/>
                </a:solidFill>
                <a:latin typeface="Consolas"/>
              </a:rPr>
              <a:t>static</a:t>
            </a:r>
            <a:r>
              <a:rPr lang="en-US" sz="1000" dirty="0">
                <a:solidFill>
                  <a:srgbClr val="000000"/>
                </a:solidFill>
                <a:latin typeface="Consolas"/>
              </a:rPr>
              <a:t> </a:t>
            </a:r>
            <a:r>
              <a:rPr lang="en-US" sz="1000" dirty="0">
                <a:solidFill>
                  <a:srgbClr val="0000FF"/>
                </a:solidFill>
                <a:latin typeface="Consolas"/>
              </a:rPr>
              <a:t>void</a:t>
            </a:r>
            <a:r>
              <a:rPr lang="en-US" sz="1000" dirty="0">
                <a:solidFill>
                  <a:srgbClr val="000000"/>
                </a:solidFill>
                <a:latin typeface="Consolas"/>
              </a:rPr>
              <a:t> Main() </a:t>
            </a:r>
            <a:r>
              <a:rPr lang="en-US" sz="1000" dirty="0" smtClean="0">
                <a:solidFill>
                  <a:srgbClr val="000000"/>
                </a:solidFill>
                <a:latin typeface="Consolas"/>
              </a:rPr>
              <a:t>{ </a:t>
            </a:r>
            <a:r>
              <a:rPr lang="en-US" sz="1000" dirty="0" smtClean="0">
                <a:solidFill>
                  <a:srgbClr val="0000FF"/>
                </a:solidFill>
                <a:latin typeface="Consolas"/>
              </a:rPr>
              <a:t>new</a:t>
            </a:r>
            <a:r>
              <a:rPr lang="en-US" sz="1000" dirty="0">
                <a:solidFill>
                  <a:srgbClr val="000000"/>
                </a:solidFill>
                <a:latin typeface="Consolas"/>
              </a:rPr>
              <a:t> </a:t>
            </a:r>
            <a:r>
              <a:rPr lang="en-US" sz="1000" dirty="0">
                <a:solidFill>
                  <a:srgbClr val="2B91AF"/>
                </a:solidFill>
                <a:latin typeface="Consolas"/>
              </a:rPr>
              <a:t>Test</a:t>
            </a:r>
            <a:r>
              <a:rPr lang="en-US" sz="1000" dirty="0">
                <a:solidFill>
                  <a:srgbClr val="000000"/>
                </a:solidFill>
                <a:latin typeface="Consolas"/>
              </a:rPr>
              <a:t>().Thread1</a:t>
            </a:r>
            <a:r>
              <a:rPr lang="en-US" sz="1000" dirty="0" smtClean="0">
                <a:solidFill>
                  <a:srgbClr val="000000"/>
                </a:solidFill>
                <a:latin typeface="Consolas"/>
              </a:rPr>
              <a:t>(); }</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rPr>
              <a:t>}</a:t>
            </a:r>
            <a:r>
              <a:rPr lang="en-US" sz="1000" dirty="0" smtClean="0"/>
              <a:t> </a:t>
            </a:r>
            <a:r>
              <a:rPr lang="en-US" sz="200" dirty="0">
                <a:solidFill>
                  <a:srgbClr val="000000"/>
                </a:solidFill>
                <a:latin typeface="Consolas"/>
                <a:ea typeface="Times New Roman"/>
                <a:cs typeface="Times New Roman"/>
              </a:rPr>
              <a:t> </a:t>
            </a:r>
            <a:endParaRPr lang="en-US" sz="500" dirty="0">
              <a:ea typeface="Calibri"/>
              <a:cs typeface="Times New Roman"/>
            </a:endParaRPr>
          </a:p>
          <a:p>
            <a:endParaRPr lang="en-US" sz="1000" dirty="0"/>
          </a:p>
        </p:txBody>
      </p:sp>
    </p:spTree>
    <p:extLst>
      <p:ext uri="{BB962C8B-B14F-4D97-AF65-F5344CB8AC3E}">
        <p14:creationId xmlns:p14="http://schemas.microsoft.com/office/powerpoint/2010/main" val="154348554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6194" y="4149080"/>
            <a:ext cx="2981325"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Nadpis 1"/>
          <p:cNvSpPr>
            <a:spLocks noGrp="1"/>
          </p:cNvSpPr>
          <p:nvPr>
            <p:ph type="title"/>
          </p:nvPr>
        </p:nvSpPr>
        <p:spPr/>
        <p:txBody>
          <a:bodyPr/>
          <a:lstStyle/>
          <a:p>
            <a:r>
              <a:rPr lang="en-US" dirty="0" smtClean="0"/>
              <a:t>Concurrent Access</a:t>
            </a:r>
            <a:endParaRPr lang="en-US" dirty="0"/>
          </a:p>
        </p:txBody>
      </p:sp>
      <p:sp>
        <p:nvSpPr>
          <p:cNvPr id="3" name="Zástupný symbol pro text 2"/>
          <p:cNvSpPr>
            <a:spLocks noGrp="1"/>
          </p:cNvSpPr>
          <p:nvPr>
            <p:ph type="body" sz="quarter" idx="13"/>
          </p:nvPr>
        </p:nvSpPr>
        <p:spPr>
          <a:xfrm>
            <a:off x="467544" y="980728"/>
            <a:ext cx="8208912" cy="5328592"/>
          </a:xfrm>
        </p:spPr>
        <p:txBody>
          <a:bodyPr>
            <a:noAutofit/>
          </a:bodyPr>
          <a:lstStyle/>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FF"/>
                </a:solidFill>
                <a:latin typeface="Consolas"/>
                <a:ea typeface="Times New Roman"/>
                <a:cs typeface="Times New Roman"/>
              </a:rPr>
              <a:t>using</a:t>
            </a:r>
            <a:r>
              <a:rPr lang="en-US" sz="1100" dirty="0">
                <a:solidFill>
                  <a:srgbClr val="000000"/>
                </a:solidFill>
                <a:latin typeface="Consolas"/>
                <a:ea typeface="Times New Roman"/>
                <a:cs typeface="Times New Roman"/>
              </a:rPr>
              <a:t> System;</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FF"/>
                </a:solidFill>
                <a:latin typeface="Consolas"/>
                <a:ea typeface="Times New Roman"/>
                <a:cs typeface="Times New Roman"/>
              </a:rPr>
              <a:t>using</a:t>
            </a:r>
            <a:r>
              <a:rPr lang="en-US" sz="1100" dirty="0">
                <a:solidFill>
                  <a:srgbClr val="000000"/>
                </a:solidFill>
                <a:latin typeface="Consolas"/>
                <a:ea typeface="Times New Roman"/>
                <a:cs typeface="Times New Roman"/>
              </a:rPr>
              <a:t> </a:t>
            </a:r>
            <a:r>
              <a:rPr lang="en-US" sz="1100" dirty="0" err="1">
                <a:solidFill>
                  <a:srgbClr val="000000"/>
                </a:solidFill>
                <a:latin typeface="Consolas"/>
                <a:ea typeface="Times New Roman"/>
                <a:cs typeface="Times New Roman"/>
              </a:rPr>
              <a:t>System.Threading</a:t>
            </a: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FF"/>
                </a:solidFill>
                <a:latin typeface="Consolas"/>
                <a:ea typeface="Times New Roman"/>
                <a:cs typeface="Times New Roman"/>
              </a:rPr>
              <a:t>class</a:t>
            </a:r>
            <a:r>
              <a:rPr lang="en-US" sz="1100" dirty="0">
                <a:solidFill>
                  <a:srgbClr val="000000"/>
                </a:solidFill>
                <a:latin typeface="Consolas"/>
                <a:ea typeface="Times New Roman"/>
                <a:cs typeface="Times New Roman"/>
              </a:rPr>
              <a:t> </a:t>
            </a:r>
            <a:r>
              <a:rPr lang="en-US" sz="1100" dirty="0">
                <a:solidFill>
                  <a:srgbClr val="2B91AF"/>
                </a:solidFill>
                <a:latin typeface="Consolas"/>
                <a:ea typeface="Times New Roman"/>
                <a:cs typeface="Times New Roman"/>
              </a:rPr>
              <a:t>Test</a:t>
            </a: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public</a:t>
            </a: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static</a:t>
            </a:r>
            <a:r>
              <a:rPr lang="en-US" sz="1100" dirty="0">
                <a:solidFill>
                  <a:srgbClr val="000000"/>
                </a:solidFill>
                <a:latin typeface="Consolas"/>
                <a:ea typeface="Times New Roman"/>
                <a:cs typeface="Times New Roman"/>
              </a:rPr>
              <a:t> </a:t>
            </a:r>
            <a:r>
              <a:rPr lang="en-US" sz="1100" dirty="0" err="1">
                <a:solidFill>
                  <a:srgbClr val="0000FF"/>
                </a:solidFill>
                <a:latin typeface="Consolas"/>
                <a:ea typeface="Times New Roman"/>
                <a:cs typeface="Times New Roman"/>
              </a:rPr>
              <a:t>int</a:t>
            </a:r>
            <a:r>
              <a:rPr lang="en-US" sz="1100" dirty="0">
                <a:solidFill>
                  <a:srgbClr val="000000"/>
                </a:solidFill>
                <a:latin typeface="Consolas"/>
                <a:ea typeface="Times New Roman"/>
                <a:cs typeface="Times New Roman"/>
              </a:rPr>
              <a:t> result;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public</a:t>
            </a: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static</a:t>
            </a:r>
            <a:r>
              <a:rPr lang="en-US" sz="1100" dirty="0">
                <a:solidFill>
                  <a:srgbClr val="000000"/>
                </a:solidFill>
                <a:latin typeface="Consolas"/>
                <a:ea typeface="Times New Roman"/>
                <a:cs typeface="Times New Roman"/>
              </a:rPr>
              <a:t> </a:t>
            </a:r>
            <a:r>
              <a:rPr lang="en-US" sz="1100" dirty="0" err="1" smtClean="0">
                <a:solidFill>
                  <a:srgbClr val="0000FF"/>
                </a:solidFill>
                <a:latin typeface="Consolas"/>
                <a:ea typeface="Times New Roman"/>
                <a:cs typeface="Times New Roman"/>
              </a:rPr>
              <a:t>bool</a:t>
            </a:r>
            <a:r>
              <a:rPr lang="en-US" sz="1100" dirty="0">
                <a:solidFill>
                  <a:srgbClr val="000000"/>
                </a:solidFill>
                <a:latin typeface="Consolas"/>
                <a:ea typeface="Times New Roman"/>
                <a:cs typeface="Times New Roman"/>
              </a:rPr>
              <a:t> finished;</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smtClean="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FF"/>
                </a:solidFill>
                <a:latin typeface="Consolas"/>
                <a:ea typeface="Times New Roman"/>
                <a:cs typeface="Times New Roman"/>
              </a:rPr>
              <a:t>  static</a:t>
            </a: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void</a:t>
            </a:r>
            <a:r>
              <a:rPr lang="en-US" sz="1100" dirty="0">
                <a:solidFill>
                  <a:srgbClr val="000000"/>
                </a:solidFill>
                <a:latin typeface="Consolas"/>
                <a:ea typeface="Times New Roman"/>
                <a:cs typeface="Times New Roman"/>
              </a:rPr>
              <a:t> Thread2()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result = </a:t>
            </a:r>
            <a:r>
              <a:rPr lang="en-US" sz="1100" dirty="0" smtClean="0">
                <a:solidFill>
                  <a:srgbClr val="000000"/>
                </a:solidFill>
                <a:latin typeface="Consolas"/>
                <a:ea typeface="Times New Roman"/>
                <a:cs typeface="Times New Roman"/>
              </a:rPr>
              <a:t>123</a:t>
            </a: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finished = </a:t>
            </a:r>
            <a:r>
              <a:rPr lang="en-US" sz="1100" dirty="0">
                <a:solidFill>
                  <a:srgbClr val="0000FF"/>
                </a:solidFill>
                <a:latin typeface="Consolas"/>
                <a:ea typeface="Times New Roman"/>
                <a:cs typeface="Times New Roman"/>
              </a:rPr>
              <a:t>true</a:t>
            </a: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smtClean="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static</a:t>
            </a: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void</a:t>
            </a:r>
            <a:r>
              <a:rPr lang="en-US" sz="1100" dirty="0">
                <a:solidFill>
                  <a:srgbClr val="000000"/>
                </a:solidFill>
                <a:latin typeface="Consolas"/>
                <a:ea typeface="Times New Roman"/>
                <a:cs typeface="Times New Roman"/>
              </a:rPr>
              <a:t> Main()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finished = </a:t>
            </a:r>
            <a:r>
              <a:rPr lang="en-US" sz="1100" dirty="0">
                <a:solidFill>
                  <a:srgbClr val="0000FF"/>
                </a:solidFill>
                <a:latin typeface="Consolas"/>
                <a:ea typeface="Times New Roman"/>
                <a:cs typeface="Times New Roman"/>
              </a:rPr>
              <a:t>false</a:t>
            </a: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smtClean="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new</a:t>
            </a:r>
            <a:r>
              <a:rPr lang="en-US" sz="1100" dirty="0">
                <a:solidFill>
                  <a:srgbClr val="000000"/>
                </a:solidFill>
                <a:latin typeface="Consolas"/>
                <a:ea typeface="Times New Roman"/>
                <a:cs typeface="Times New Roman"/>
              </a:rPr>
              <a:t> </a:t>
            </a:r>
            <a:r>
              <a:rPr lang="en-US" sz="1100" dirty="0" smtClean="0">
                <a:solidFill>
                  <a:srgbClr val="2B91AF"/>
                </a:solidFill>
                <a:latin typeface="Consolas"/>
                <a:ea typeface="Times New Roman"/>
                <a:cs typeface="Times New Roman"/>
              </a:rPr>
              <a:t>Thread</a:t>
            </a:r>
            <a:r>
              <a:rPr lang="en-US" sz="1100" dirty="0" smtClean="0">
                <a:solidFill>
                  <a:srgbClr val="000000"/>
                </a:solidFill>
                <a:latin typeface="Consolas"/>
                <a:ea typeface="Times New Roman"/>
                <a:cs typeface="Times New Roman"/>
              </a:rPr>
              <a:t>(Thread2).</a:t>
            </a:r>
            <a:r>
              <a:rPr lang="en-US" sz="1100" dirty="0">
                <a:solidFill>
                  <a:srgbClr val="000000"/>
                </a:solidFill>
                <a:latin typeface="Consolas"/>
                <a:ea typeface="Times New Roman"/>
                <a:cs typeface="Times New Roman"/>
              </a:rPr>
              <a:t>Start();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smtClean="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for</a:t>
            </a:r>
            <a:r>
              <a:rPr lang="en-US" sz="1100" dirty="0">
                <a:solidFill>
                  <a:srgbClr val="000000"/>
                </a:solidFill>
                <a:latin typeface="Consolas"/>
                <a:ea typeface="Times New Roman"/>
                <a:cs typeface="Times New Roman"/>
              </a:rPr>
              <a:t> (;;)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if</a:t>
            </a:r>
            <a:r>
              <a:rPr lang="en-US" sz="1100" dirty="0">
                <a:solidFill>
                  <a:srgbClr val="000000"/>
                </a:solidFill>
                <a:latin typeface="Consolas"/>
                <a:ea typeface="Times New Roman"/>
                <a:cs typeface="Times New Roman"/>
              </a:rPr>
              <a:t> (finished)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err="1">
                <a:solidFill>
                  <a:srgbClr val="2B91AF"/>
                </a:solidFill>
                <a:latin typeface="Consolas"/>
                <a:ea typeface="Times New Roman"/>
                <a:cs typeface="Times New Roman"/>
              </a:rPr>
              <a:t>Console</a:t>
            </a:r>
            <a:r>
              <a:rPr lang="en-US" sz="1100" dirty="0" err="1">
                <a:solidFill>
                  <a:srgbClr val="000000"/>
                </a:solidFill>
                <a:latin typeface="Consolas"/>
                <a:ea typeface="Times New Roman"/>
                <a:cs typeface="Times New Roman"/>
              </a:rPr>
              <a:t>.WriteLine</a:t>
            </a:r>
            <a:r>
              <a:rPr lang="en-US" sz="1100" dirty="0">
                <a:solidFill>
                  <a:srgbClr val="000000"/>
                </a:solidFill>
                <a:latin typeface="Consolas"/>
                <a:ea typeface="Times New Roman"/>
                <a:cs typeface="Times New Roman"/>
              </a:rPr>
              <a:t>(</a:t>
            </a:r>
            <a:r>
              <a:rPr lang="en-US" sz="1100" dirty="0">
                <a:solidFill>
                  <a:srgbClr val="A31515"/>
                </a:solidFill>
                <a:latin typeface="Consolas"/>
                <a:ea typeface="Times New Roman"/>
                <a:cs typeface="Times New Roman"/>
              </a:rPr>
              <a:t>"result = {0}"</a:t>
            </a:r>
            <a:r>
              <a:rPr lang="en-US" sz="1100" dirty="0">
                <a:solidFill>
                  <a:srgbClr val="000000"/>
                </a:solidFill>
                <a:latin typeface="Consolas"/>
                <a:ea typeface="Times New Roman"/>
                <a:cs typeface="Times New Roman"/>
              </a:rPr>
              <a:t>, result);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return</a:t>
            </a: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buNone/>
            </a:pPr>
            <a:endParaRPr lang="en-US" sz="11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5301208"/>
            <a:ext cx="3352800" cy="1390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Šipka doprava 3"/>
          <p:cNvSpPr/>
          <p:nvPr/>
        </p:nvSpPr>
        <p:spPr>
          <a:xfrm>
            <a:off x="4518625" y="5156448"/>
            <a:ext cx="1152128" cy="576064"/>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 name="Zaoblený obdélník 4"/>
          <p:cNvSpPr/>
          <p:nvPr/>
        </p:nvSpPr>
        <p:spPr>
          <a:xfrm>
            <a:off x="7008784" y="5121914"/>
            <a:ext cx="1296144" cy="43279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b="1" dirty="0" smtClean="0"/>
              <a:t>or</a:t>
            </a:r>
            <a:endParaRPr lang="en-US" b="1" dirty="0"/>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6194" y="2780928"/>
            <a:ext cx="2981325"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Zaoblený obdélník 8"/>
          <p:cNvSpPr/>
          <p:nvPr/>
        </p:nvSpPr>
        <p:spPr>
          <a:xfrm>
            <a:off x="7161184" y="3932684"/>
            <a:ext cx="1296144" cy="43279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b="1" dirty="0" smtClean="0"/>
              <a:t>or</a:t>
            </a:r>
            <a:endParaRPr lang="en-US" b="1" dirty="0"/>
          </a:p>
        </p:txBody>
      </p:sp>
    </p:spTree>
    <p:extLst>
      <p:ext uri="{BB962C8B-B14F-4D97-AF65-F5344CB8AC3E}">
        <p14:creationId xmlns:p14="http://schemas.microsoft.com/office/powerpoint/2010/main" val="184053760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dirty="0"/>
              <a:t>Concurrent Access –</a:t>
            </a:r>
            <a:r>
              <a:rPr lang="en-US" dirty="0" smtClean="0"/>
              <a:t> Volatile Magic!</a:t>
            </a:r>
            <a:endParaRPr lang="en-US" dirty="0"/>
          </a:p>
        </p:txBody>
      </p:sp>
      <p:sp>
        <p:nvSpPr>
          <p:cNvPr id="3" name="Zástupný symbol pro text 2"/>
          <p:cNvSpPr>
            <a:spLocks noGrp="1"/>
          </p:cNvSpPr>
          <p:nvPr>
            <p:ph type="body" sz="quarter" idx="13"/>
          </p:nvPr>
        </p:nvSpPr>
        <p:spPr>
          <a:xfrm>
            <a:off x="467544" y="980728"/>
            <a:ext cx="8208912" cy="5328592"/>
          </a:xfrm>
        </p:spPr>
        <p:txBody>
          <a:bodyPr>
            <a:noAutofit/>
          </a:bodyPr>
          <a:lstStyle/>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FF"/>
                </a:solidFill>
                <a:latin typeface="Consolas"/>
                <a:ea typeface="Times New Roman"/>
                <a:cs typeface="Times New Roman"/>
              </a:rPr>
              <a:t>using</a:t>
            </a:r>
            <a:r>
              <a:rPr lang="en-US" sz="1100" dirty="0">
                <a:solidFill>
                  <a:srgbClr val="000000"/>
                </a:solidFill>
                <a:latin typeface="Consolas"/>
                <a:ea typeface="Times New Roman"/>
                <a:cs typeface="Times New Roman"/>
              </a:rPr>
              <a:t> System;</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FF"/>
                </a:solidFill>
                <a:latin typeface="Consolas"/>
                <a:ea typeface="Times New Roman"/>
                <a:cs typeface="Times New Roman"/>
              </a:rPr>
              <a:t>using</a:t>
            </a:r>
            <a:r>
              <a:rPr lang="en-US" sz="1100" dirty="0">
                <a:solidFill>
                  <a:srgbClr val="000000"/>
                </a:solidFill>
                <a:latin typeface="Consolas"/>
                <a:ea typeface="Times New Roman"/>
                <a:cs typeface="Times New Roman"/>
              </a:rPr>
              <a:t> </a:t>
            </a:r>
            <a:r>
              <a:rPr lang="en-US" sz="1100" dirty="0" err="1">
                <a:solidFill>
                  <a:srgbClr val="000000"/>
                </a:solidFill>
                <a:latin typeface="Consolas"/>
                <a:ea typeface="Times New Roman"/>
                <a:cs typeface="Times New Roman"/>
              </a:rPr>
              <a:t>System.Threading</a:t>
            </a: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FF"/>
                </a:solidFill>
                <a:latin typeface="Consolas"/>
                <a:ea typeface="Times New Roman"/>
                <a:cs typeface="Times New Roman"/>
              </a:rPr>
              <a:t>class</a:t>
            </a:r>
            <a:r>
              <a:rPr lang="en-US" sz="1100" dirty="0">
                <a:solidFill>
                  <a:srgbClr val="000000"/>
                </a:solidFill>
                <a:latin typeface="Consolas"/>
                <a:ea typeface="Times New Roman"/>
                <a:cs typeface="Times New Roman"/>
              </a:rPr>
              <a:t> </a:t>
            </a:r>
            <a:r>
              <a:rPr lang="en-US" sz="1100" dirty="0">
                <a:solidFill>
                  <a:srgbClr val="2B91AF"/>
                </a:solidFill>
                <a:latin typeface="Consolas"/>
                <a:ea typeface="Times New Roman"/>
                <a:cs typeface="Times New Roman"/>
              </a:rPr>
              <a:t>Test</a:t>
            </a: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public</a:t>
            </a: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static</a:t>
            </a:r>
            <a:r>
              <a:rPr lang="en-US" sz="1100" dirty="0">
                <a:solidFill>
                  <a:srgbClr val="000000"/>
                </a:solidFill>
                <a:latin typeface="Consolas"/>
                <a:ea typeface="Times New Roman"/>
                <a:cs typeface="Times New Roman"/>
              </a:rPr>
              <a:t> </a:t>
            </a:r>
            <a:r>
              <a:rPr lang="en-US" sz="1100" dirty="0" err="1">
                <a:solidFill>
                  <a:srgbClr val="0000FF"/>
                </a:solidFill>
                <a:latin typeface="Consolas"/>
                <a:ea typeface="Times New Roman"/>
                <a:cs typeface="Times New Roman"/>
              </a:rPr>
              <a:t>int</a:t>
            </a:r>
            <a:r>
              <a:rPr lang="en-US" sz="1100" dirty="0">
                <a:solidFill>
                  <a:srgbClr val="000000"/>
                </a:solidFill>
                <a:latin typeface="Consolas"/>
                <a:ea typeface="Times New Roman"/>
                <a:cs typeface="Times New Roman"/>
              </a:rPr>
              <a:t> result;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public</a:t>
            </a: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static</a:t>
            </a:r>
            <a:r>
              <a:rPr lang="en-US" sz="1100" dirty="0">
                <a:solidFill>
                  <a:srgbClr val="000000"/>
                </a:solidFill>
                <a:latin typeface="Consolas"/>
                <a:ea typeface="Times New Roman"/>
                <a:cs typeface="Times New Roman"/>
              </a:rPr>
              <a:t> </a:t>
            </a:r>
            <a:r>
              <a:rPr lang="en-US" sz="1100" b="1" dirty="0">
                <a:solidFill>
                  <a:srgbClr val="0000FF"/>
                </a:solidFill>
                <a:latin typeface="Consolas"/>
                <a:ea typeface="Times New Roman"/>
                <a:cs typeface="Times New Roman"/>
              </a:rPr>
              <a:t>volatile</a:t>
            </a:r>
            <a:r>
              <a:rPr lang="en-US" sz="1100" dirty="0">
                <a:solidFill>
                  <a:srgbClr val="000000"/>
                </a:solidFill>
                <a:latin typeface="Consolas"/>
                <a:ea typeface="Times New Roman"/>
                <a:cs typeface="Times New Roman"/>
              </a:rPr>
              <a:t> </a:t>
            </a:r>
            <a:r>
              <a:rPr lang="en-US" sz="1100" dirty="0" err="1">
                <a:solidFill>
                  <a:srgbClr val="0000FF"/>
                </a:solidFill>
                <a:latin typeface="Consolas"/>
                <a:ea typeface="Times New Roman"/>
                <a:cs typeface="Times New Roman"/>
              </a:rPr>
              <a:t>bool</a:t>
            </a:r>
            <a:r>
              <a:rPr lang="en-US" sz="1100" dirty="0">
                <a:solidFill>
                  <a:srgbClr val="000000"/>
                </a:solidFill>
                <a:latin typeface="Consolas"/>
                <a:ea typeface="Times New Roman"/>
                <a:cs typeface="Times New Roman"/>
              </a:rPr>
              <a:t> finished;</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smtClean="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FF"/>
                </a:solidFill>
                <a:latin typeface="Consolas"/>
                <a:ea typeface="Times New Roman"/>
                <a:cs typeface="Times New Roman"/>
              </a:rPr>
              <a:t>  static</a:t>
            </a: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void</a:t>
            </a:r>
            <a:r>
              <a:rPr lang="en-US" sz="1100" dirty="0">
                <a:solidFill>
                  <a:srgbClr val="000000"/>
                </a:solidFill>
                <a:latin typeface="Consolas"/>
                <a:ea typeface="Times New Roman"/>
                <a:cs typeface="Times New Roman"/>
              </a:rPr>
              <a:t> Thread2()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result = </a:t>
            </a:r>
            <a:r>
              <a:rPr lang="en-US" sz="1100" dirty="0" smtClean="0">
                <a:solidFill>
                  <a:srgbClr val="000000"/>
                </a:solidFill>
                <a:latin typeface="Consolas"/>
                <a:ea typeface="Times New Roman"/>
                <a:cs typeface="Times New Roman"/>
              </a:rPr>
              <a:t>123</a:t>
            </a: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finished = </a:t>
            </a:r>
            <a:r>
              <a:rPr lang="en-US" sz="1100" dirty="0">
                <a:solidFill>
                  <a:srgbClr val="0000FF"/>
                </a:solidFill>
                <a:latin typeface="Consolas"/>
                <a:ea typeface="Times New Roman"/>
                <a:cs typeface="Times New Roman"/>
              </a:rPr>
              <a:t>true</a:t>
            </a: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smtClean="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static</a:t>
            </a: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void</a:t>
            </a:r>
            <a:r>
              <a:rPr lang="en-US" sz="1100" dirty="0">
                <a:solidFill>
                  <a:srgbClr val="000000"/>
                </a:solidFill>
                <a:latin typeface="Consolas"/>
                <a:ea typeface="Times New Roman"/>
                <a:cs typeface="Times New Roman"/>
              </a:rPr>
              <a:t> Main()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finished = </a:t>
            </a:r>
            <a:r>
              <a:rPr lang="en-US" sz="1100" dirty="0">
                <a:solidFill>
                  <a:srgbClr val="0000FF"/>
                </a:solidFill>
                <a:latin typeface="Consolas"/>
                <a:ea typeface="Times New Roman"/>
                <a:cs typeface="Times New Roman"/>
              </a:rPr>
              <a:t>false</a:t>
            </a: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smtClean="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new</a:t>
            </a:r>
            <a:r>
              <a:rPr lang="en-US" sz="1100" dirty="0">
                <a:solidFill>
                  <a:srgbClr val="000000"/>
                </a:solidFill>
                <a:latin typeface="Consolas"/>
                <a:ea typeface="Times New Roman"/>
                <a:cs typeface="Times New Roman"/>
              </a:rPr>
              <a:t> </a:t>
            </a:r>
            <a:r>
              <a:rPr lang="en-US" sz="1100" dirty="0" smtClean="0">
                <a:solidFill>
                  <a:srgbClr val="2B91AF"/>
                </a:solidFill>
                <a:latin typeface="Consolas"/>
                <a:ea typeface="Times New Roman"/>
                <a:cs typeface="Times New Roman"/>
              </a:rPr>
              <a:t>Thread</a:t>
            </a:r>
            <a:r>
              <a:rPr lang="en-US" sz="1100" dirty="0" smtClean="0">
                <a:solidFill>
                  <a:srgbClr val="000000"/>
                </a:solidFill>
                <a:latin typeface="Consolas"/>
                <a:ea typeface="Times New Roman"/>
                <a:cs typeface="Times New Roman"/>
              </a:rPr>
              <a:t>(Thread2).</a:t>
            </a:r>
            <a:r>
              <a:rPr lang="en-US" sz="1100" dirty="0">
                <a:solidFill>
                  <a:srgbClr val="000000"/>
                </a:solidFill>
                <a:latin typeface="Consolas"/>
                <a:ea typeface="Times New Roman"/>
                <a:cs typeface="Times New Roman"/>
              </a:rPr>
              <a:t>Start();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smtClean="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for</a:t>
            </a:r>
            <a:r>
              <a:rPr lang="en-US" sz="1100" dirty="0">
                <a:solidFill>
                  <a:srgbClr val="000000"/>
                </a:solidFill>
                <a:latin typeface="Consolas"/>
                <a:ea typeface="Times New Roman"/>
                <a:cs typeface="Times New Roman"/>
              </a:rPr>
              <a:t> (;;)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if</a:t>
            </a:r>
            <a:r>
              <a:rPr lang="en-US" sz="1100" dirty="0">
                <a:solidFill>
                  <a:srgbClr val="000000"/>
                </a:solidFill>
                <a:latin typeface="Consolas"/>
                <a:ea typeface="Times New Roman"/>
                <a:cs typeface="Times New Roman"/>
              </a:rPr>
              <a:t> (finished)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err="1">
                <a:solidFill>
                  <a:srgbClr val="2B91AF"/>
                </a:solidFill>
                <a:latin typeface="Consolas"/>
                <a:ea typeface="Times New Roman"/>
                <a:cs typeface="Times New Roman"/>
              </a:rPr>
              <a:t>Console</a:t>
            </a:r>
            <a:r>
              <a:rPr lang="en-US" sz="1100" dirty="0" err="1">
                <a:solidFill>
                  <a:srgbClr val="000000"/>
                </a:solidFill>
                <a:latin typeface="Consolas"/>
                <a:ea typeface="Times New Roman"/>
                <a:cs typeface="Times New Roman"/>
              </a:rPr>
              <a:t>.WriteLine</a:t>
            </a:r>
            <a:r>
              <a:rPr lang="en-US" sz="1100" dirty="0">
                <a:solidFill>
                  <a:srgbClr val="000000"/>
                </a:solidFill>
                <a:latin typeface="Consolas"/>
                <a:ea typeface="Times New Roman"/>
                <a:cs typeface="Times New Roman"/>
              </a:rPr>
              <a:t>(</a:t>
            </a:r>
            <a:r>
              <a:rPr lang="en-US" sz="1100" dirty="0">
                <a:solidFill>
                  <a:srgbClr val="A31515"/>
                </a:solidFill>
                <a:latin typeface="Consolas"/>
                <a:ea typeface="Times New Roman"/>
                <a:cs typeface="Times New Roman"/>
              </a:rPr>
              <a:t>"result = {0}"</a:t>
            </a:r>
            <a:r>
              <a:rPr lang="en-US" sz="1100" dirty="0">
                <a:solidFill>
                  <a:srgbClr val="000000"/>
                </a:solidFill>
                <a:latin typeface="Consolas"/>
                <a:ea typeface="Times New Roman"/>
                <a:cs typeface="Times New Roman"/>
              </a:rPr>
              <a:t>, result);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return</a:t>
            </a: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buNone/>
            </a:pPr>
            <a:endParaRPr lang="en-US" sz="11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5576" y="5373216"/>
            <a:ext cx="2981325"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Šipka doprava 4"/>
          <p:cNvSpPr/>
          <p:nvPr/>
        </p:nvSpPr>
        <p:spPr>
          <a:xfrm>
            <a:off x="4716016" y="5156448"/>
            <a:ext cx="1152128" cy="576064"/>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6" name="Šipka doprava 5"/>
          <p:cNvSpPr/>
          <p:nvPr/>
        </p:nvSpPr>
        <p:spPr>
          <a:xfrm rot="11632320">
            <a:off x="3640576" y="2207232"/>
            <a:ext cx="1891873"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C:\Fotky\trixie_crop.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52121" y="1296571"/>
            <a:ext cx="2592288" cy="3668692"/>
          </a:xfrm>
          <a:prstGeom prst="rect">
            <a:avLst/>
          </a:prstGeom>
          <a:noFill/>
          <a:extLst>
            <a:ext uri="{909E8E84-426E-40DD-AFC4-6F175D3DCCD1}">
              <a14:hiddenFill xmlns:a14="http://schemas.microsoft.com/office/drawing/2010/main">
                <a:solidFill>
                  <a:srgbClr val="FFFFFF"/>
                </a:solidFill>
              </a14:hiddenFill>
            </a:ext>
          </a:extLst>
        </p:spPr>
      </p:pic>
      <p:sp>
        <p:nvSpPr>
          <p:cNvPr id="4" name="Obdélník 3"/>
          <p:cNvSpPr/>
          <p:nvPr/>
        </p:nvSpPr>
        <p:spPr>
          <a:xfrm>
            <a:off x="7645816" y="4928592"/>
            <a:ext cx="986408" cy="22860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600" dirty="0" smtClean="0">
                <a:solidFill>
                  <a:schemeClr val="tx1"/>
                </a:solidFill>
                <a:hlinkClick r:id="rId4"/>
              </a:rPr>
              <a:t>from: </a:t>
            </a:r>
            <a:r>
              <a:rPr lang="cs-CZ" sz="600" dirty="0" err="1" smtClean="0">
                <a:solidFill>
                  <a:schemeClr val="tx1"/>
                </a:solidFill>
                <a:hlinkClick r:id="rId4"/>
              </a:rPr>
              <a:t>SUWalls</a:t>
            </a:r>
            <a:endParaRPr lang="cs-CZ" sz="600" dirty="0">
              <a:solidFill>
                <a:schemeClr val="tx1"/>
              </a:solidFill>
            </a:endParaRPr>
          </a:p>
        </p:txBody>
      </p:sp>
    </p:spTree>
    <p:extLst>
      <p:ext uri="{BB962C8B-B14F-4D97-AF65-F5344CB8AC3E}">
        <p14:creationId xmlns:p14="http://schemas.microsoft.com/office/powerpoint/2010/main" val="169241041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dirty="0" smtClean="0"/>
              <a:t>Volatile Access – Part I</a:t>
            </a:r>
            <a:endParaRPr lang="en-US" dirty="0"/>
          </a:p>
        </p:txBody>
      </p:sp>
      <p:sp>
        <p:nvSpPr>
          <p:cNvPr id="3" name="Zástupný symbol pro text 2"/>
          <p:cNvSpPr>
            <a:spLocks noGrp="1"/>
          </p:cNvSpPr>
          <p:nvPr>
            <p:ph type="body" sz="quarter" idx="13"/>
          </p:nvPr>
        </p:nvSpPr>
        <p:spPr/>
        <p:txBody>
          <a:bodyPr/>
          <a:lstStyle/>
          <a:p>
            <a:r>
              <a:rPr lang="en-US" dirty="0" smtClean="0"/>
              <a:t>ECMA: An </a:t>
            </a:r>
            <a:r>
              <a:rPr lang="en-US" dirty="0"/>
              <a:t>optimizing compiler that converts CIL to native code shall not remove any volatile </a:t>
            </a:r>
            <a:r>
              <a:rPr lang="en-US" dirty="0" smtClean="0"/>
              <a:t>operation, nor </a:t>
            </a:r>
            <a:r>
              <a:rPr lang="en-US" dirty="0"/>
              <a:t>shall it coalesce multiple volatile operations into a single operation</a:t>
            </a:r>
            <a:r>
              <a:rPr lang="en-US" dirty="0" smtClean="0"/>
              <a:t>.</a:t>
            </a:r>
            <a:endParaRPr lang="en-US" dirty="0"/>
          </a:p>
        </p:txBody>
      </p:sp>
    </p:spTree>
    <p:extLst>
      <p:ext uri="{BB962C8B-B14F-4D97-AF65-F5344CB8AC3E}">
        <p14:creationId xmlns:p14="http://schemas.microsoft.com/office/powerpoint/2010/main" val="60447356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6194" y="4149080"/>
            <a:ext cx="2981325"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Nadpis 1"/>
          <p:cNvSpPr>
            <a:spLocks noGrp="1"/>
          </p:cNvSpPr>
          <p:nvPr>
            <p:ph type="title"/>
          </p:nvPr>
        </p:nvSpPr>
        <p:spPr/>
        <p:txBody>
          <a:bodyPr>
            <a:normAutofit/>
          </a:bodyPr>
          <a:lstStyle/>
          <a:p>
            <a:r>
              <a:rPr lang="en-US" sz="3200" dirty="0">
                <a:latin typeface="Consolas" panose="020B0609020204030204" pitchFamily="49" charset="0"/>
                <a:cs typeface="Consolas" panose="020B0609020204030204" pitchFamily="49" charset="0"/>
              </a:rPr>
              <a:t>v</a:t>
            </a:r>
            <a:r>
              <a:rPr lang="en-US" sz="3200" dirty="0" smtClean="0">
                <a:latin typeface="Consolas" panose="020B0609020204030204" pitchFamily="49" charset="0"/>
                <a:cs typeface="Consolas" panose="020B0609020204030204" pitchFamily="49" charset="0"/>
              </a:rPr>
              <a:t>olatile</a:t>
            </a:r>
            <a:r>
              <a:rPr lang="en-US" sz="3200" dirty="0" smtClean="0"/>
              <a:t> → Limited Compiler Optimizations</a:t>
            </a:r>
            <a:endParaRPr lang="en-US" sz="3200" dirty="0"/>
          </a:p>
        </p:txBody>
      </p:sp>
      <p:sp>
        <p:nvSpPr>
          <p:cNvPr id="3" name="Zástupný symbol pro text 2"/>
          <p:cNvSpPr>
            <a:spLocks noGrp="1"/>
          </p:cNvSpPr>
          <p:nvPr>
            <p:ph type="body" sz="quarter" idx="13"/>
          </p:nvPr>
        </p:nvSpPr>
        <p:spPr>
          <a:xfrm>
            <a:off x="467544" y="980728"/>
            <a:ext cx="8208912" cy="5328592"/>
          </a:xfrm>
        </p:spPr>
        <p:txBody>
          <a:bodyPr>
            <a:noAutofit/>
          </a:bodyPr>
          <a:lstStyle/>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FF"/>
                </a:solidFill>
                <a:latin typeface="Consolas"/>
                <a:ea typeface="Times New Roman"/>
                <a:cs typeface="Times New Roman"/>
              </a:rPr>
              <a:t>using</a:t>
            </a:r>
            <a:r>
              <a:rPr lang="en-US" sz="1100" dirty="0">
                <a:solidFill>
                  <a:srgbClr val="000000"/>
                </a:solidFill>
                <a:latin typeface="Consolas"/>
                <a:ea typeface="Times New Roman"/>
                <a:cs typeface="Times New Roman"/>
              </a:rPr>
              <a:t> System;</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FF"/>
                </a:solidFill>
                <a:latin typeface="Consolas"/>
                <a:ea typeface="Times New Roman"/>
                <a:cs typeface="Times New Roman"/>
              </a:rPr>
              <a:t>using</a:t>
            </a:r>
            <a:r>
              <a:rPr lang="en-US" sz="1100" dirty="0">
                <a:solidFill>
                  <a:srgbClr val="000000"/>
                </a:solidFill>
                <a:latin typeface="Consolas"/>
                <a:ea typeface="Times New Roman"/>
                <a:cs typeface="Times New Roman"/>
              </a:rPr>
              <a:t> </a:t>
            </a:r>
            <a:r>
              <a:rPr lang="en-US" sz="1100" dirty="0" err="1">
                <a:solidFill>
                  <a:srgbClr val="000000"/>
                </a:solidFill>
                <a:latin typeface="Consolas"/>
                <a:ea typeface="Times New Roman"/>
                <a:cs typeface="Times New Roman"/>
              </a:rPr>
              <a:t>System.Threading</a:t>
            </a: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FF"/>
                </a:solidFill>
                <a:latin typeface="Consolas"/>
                <a:ea typeface="Times New Roman"/>
                <a:cs typeface="Times New Roman"/>
              </a:rPr>
              <a:t>class</a:t>
            </a:r>
            <a:r>
              <a:rPr lang="en-US" sz="1100" dirty="0">
                <a:solidFill>
                  <a:srgbClr val="000000"/>
                </a:solidFill>
                <a:latin typeface="Consolas"/>
                <a:ea typeface="Times New Roman"/>
                <a:cs typeface="Times New Roman"/>
              </a:rPr>
              <a:t> </a:t>
            </a:r>
            <a:r>
              <a:rPr lang="en-US" sz="1100" dirty="0">
                <a:solidFill>
                  <a:srgbClr val="2B91AF"/>
                </a:solidFill>
                <a:latin typeface="Consolas"/>
                <a:ea typeface="Times New Roman"/>
                <a:cs typeface="Times New Roman"/>
              </a:rPr>
              <a:t>Test</a:t>
            </a: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public</a:t>
            </a: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static</a:t>
            </a:r>
            <a:r>
              <a:rPr lang="en-US" sz="1100" dirty="0">
                <a:solidFill>
                  <a:srgbClr val="000000"/>
                </a:solidFill>
                <a:latin typeface="Consolas"/>
                <a:ea typeface="Times New Roman"/>
                <a:cs typeface="Times New Roman"/>
              </a:rPr>
              <a:t> </a:t>
            </a:r>
            <a:r>
              <a:rPr lang="en-US" sz="1100" dirty="0" err="1">
                <a:solidFill>
                  <a:srgbClr val="0000FF"/>
                </a:solidFill>
                <a:latin typeface="Consolas"/>
                <a:ea typeface="Times New Roman"/>
                <a:cs typeface="Times New Roman"/>
              </a:rPr>
              <a:t>int</a:t>
            </a:r>
            <a:r>
              <a:rPr lang="en-US" sz="1100" dirty="0">
                <a:solidFill>
                  <a:srgbClr val="000000"/>
                </a:solidFill>
                <a:latin typeface="Consolas"/>
                <a:ea typeface="Times New Roman"/>
                <a:cs typeface="Times New Roman"/>
              </a:rPr>
              <a:t> result;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public</a:t>
            </a:r>
            <a:r>
              <a:rPr lang="en-US" sz="1100" dirty="0">
                <a:solidFill>
                  <a:srgbClr val="000000"/>
                </a:solidFill>
                <a:latin typeface="Consolas"/>
                <a:ea typeface="Times New Roman"/>
                <a:cs typeface="Times New Roman"/>
              </a:rPr>
              <a:t> </a:t>
            </a:r>
            <a:r>
              <a:rPr lang="en-US" sz="1100" dirty="0" smtClean="0">
                <a:solidFill>
                  <a:srgbClr val="0000FF"/>
                </a:solidFill>
                <a:latin typeface="Consolas"/>
                <a:ea typeface="Times New Roman"/>
                <a:cs typeface="Times New Roman"/>
              </a:rPr>
              <a:t>static</a:t>
            </a:r>
            <a:r>
              <a:rPr lang="en-US" sz="1100" dirty="0">
                <a:solidFill>
                  <a:srgbClr val="000000"/>
                </a:solidFill>
                <a:latin typeface="Consolas"/>
                <a:ea typeface="Times New Roman"/>
                <a:cs typeface="Times New Roman"/>
              </a:rPr>
              <a:t> </a:t>
            </a:r>
            <a:r>
              <a:rPr lang="en-US" sz="1100" b="1" dirty="0">
                <a:solidFill>
                  <a:srgbClr val="0000FF"/>
                </a:solidFill>
                <a:latin typeface="Consolas"/>
                <a:ea typeface="Times New Roman"/>
                <a:cs typeface="Times New Roman"/>
              </a:rPr>
              <a:t>volatile</a:t>
            </a:r>
            <a:r>
              <a:rPr lang="en-US" sz="1100" dirty="0">
                <a:solidFill>
                  <a:srgbClr val="000000"/>
                </a:solidFill>
                <a:latin typeface="Consolas"/>
                <a:ea typeface="Times New Roman"/>
                <a:cs typeface="Times New Roman"/>
              </a:rPr>
              <a:t> </a:t>
            </a:r>
            <a:r>
              <a:rPr lang="en-US" sz="1100" dirty="0" err="1" smtClean="0">
                <a:solidFill>
                  <a:srgbClr val="0000FF"/>
                </a:solidFill>
                <a:latin typeface="Consolas"/>
                <a:ea typeface="Times New Roman"/>
                <a:cs typeface="Times New Roman"/>
              </a:rPr>
              <a:t>bool</a:t>
            </a:r>
            <a:r>
              <a:rPr lang="en-US" sz="1100" dirty="0">
                <a:solidFill>
                  <a:srgbClr val="000000"/>
                </a:solidFill>
                <a:latin typeface="Consolas"/>
                <a:ea typeface="Times New Roman"/>
                <a:cs typeface="Times New Roman"/>
              </a:rPr>
              <a:t> finished;</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smtClean="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FF"/>
                </a:solidFill>
                <a:latin typeface="Consolas"/>
                <a:ea typeface="Times New Roman"/>
                <a:cs typeface="Times New Roman"/>
              </a:rPr>
              <a:t>  static</a:t>
            </a: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void</a:t>
            </a:r>
            <a:r>
              <a:rPr lang="en-US" sz="1100" dirty="0">
                <a:solidFill>
                  <a:srgbClr val="000000"/>
                </a:solidFill>
                <a:latin typeface="Consolas"/>
                <a:ea typeface="Times New Roman"/>
                <a:cs typeface="Times New Roman"/>
              </a:rPr>
              <a:t> Thread2()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result = </a:t>
            </a:r>
            <a:r>
              <a:rPr lang="en-US" sz="1100" dirty="0" smtClean="0">
                <a:solidFill>
                  <a:srgbClr val="000000"/>
                </a:solidFill>
                <a:latin typeface="Consolas"/>
                <a:ea typeface="Times New Roman"/>
                <a:cs typeface="Times New Roman"/>
              </a:rPr>
              <a:t>123</a:t>
            </a: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finished = </a:t>
            </a:r>
            <a:r>
              <a:rPr lang="en-US" sz="1100" dirty="0">
                <a:solidFill>
                  <a:srgbClr val="0000FF"/>
                </a:solidFill>
                <a:latin typeface="Consolas"/>
                <a:ea typeface="Times New Roman"/>
                <a:cs typeface="Times New Roman"/>
              </a:rPr>
              <a:t>true</a:t>
            </a: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smtClean="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static</a:t>
            </a: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void</a:t>
            </a:r>
            <a:r>
              <a:rPr lang="en-US" sz="1100" dirty="0">
                <a:solidFill>
                  <a:srgbClr val="000000"/>
                </a:solidFill>
                <a:latin typeface="Consolas"/>
                <a:ea typeface="Times New Roman"/>
                <a:cs typeface="Times New Roman"/>
              </a:rPr>
              <a:t> Main()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finished = </a:t>
            </a:r>
            <a:r>
              <a:rPr lang="en-US" sz="1100" dirty="0">
                <a:solidFill>
                  <a:srgbClr val="0000FF"/>
                </a:solidFill>
                <a:latin typeface="Consolas"/>
                <a:ea typeface="Times New Roman"/>
                <a:cs typeface="Times New Roman"/>
              </a:rPr>
              <a:t>false</a:t>
            </a: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smtClean="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new</a:t>
            </a:r>
            <a:r>
              <a:rPr lang="en-US" sz="1100" dirty="0">
                <a:solidFill>
                  <a:srgbClr val="000000"/>
                </a:solidFill>
                <a:latin typeface="Consolas"/>
                <a:ea typeface="Times New Roman"/>
                <a:cs typeface="Times New Roman"/>
              </a:rPr>
              <a:t> </a:t>
            </a:r>
            <a:r>
              <a:rPr lang="en-US" sz="1100" dirty="0" smtClean="0">
                <a:solidFill>
                  <a:srgbClr val="2B91AF"/>
                </a:solidFill>
                <a:latin typeface="Consolas"/>
                <a:ea typeface="Times New Roman"/>
                <a:cs typeface="Times New Roman"/>
              </a:rPr>
              <a:t>Thread</a:t>
            </a:r>
            <a:r>
              <a:rPr lang="en-US" sz="1100" dirty="0" smtClean="0">
                <a:solidFill>
                  <a:srgbClr val="000000"/>
                </a:solidFill>
                <a:latin typeface="Consolas"/>
                <a:ea typeface="Times New Roman"/>
                <a:cs typeface="Times New Roman"/>
              </a:rPr>
              <a:t>(Thread2).</a:t>
            </a:r>
            <a:r>
              <a:rPr lang="en-US" sz="1100" dirty="0">
                <a:solidFill>
                  <a:srgbClr val="000000"/>
                </a:solidFill>
                <a:latin typeface="Consolas"/>
                <a:ea typeface="Times New Roman"/>
                <a:cs typeface="Times New Roman"/>
              </a:rPr>
              <a:t>Start();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smtClean="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for</a:t>
            </a:r>
            <a:r>
              <a:rPr lang="en-US" sz="1100" dirty="0">
                <a:solidFill>
                  <a:srgbClr val="000000"/>
                </a:solidFill>
                <a:latin typeface="Consolas"/>
                <a:ea typeface="Times New Roman"/>
                <a:cs typeface="Times New Roman"/>
              </a:rPr>
              <a:t> (;;)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if</a:t>
            </a:r>
            <a:r>
              <a:rPr lang="en-US" sz="1100" dirty="0">
                <a:solidFill>
                  <a:srgbClr val="000000"/>
                </a:solidFill>
                <a:latin typeface="Consolas"/>
                <a:ea typeface="Times New Roman"/>
                <a:cs typeface="Times New Roman"/>
              </a:rPr>
              <a:t> (finished)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err="1">
                <a:solidFill>
                  <a:srgbClr val="2B91AF"/>
                </a:solidFill>
                <a:latin typeface="Consolas"/>
                <a:ea typeface="Times New Roman"/>
                <a:cs typeface="Times New Roman"/>
              </a:rPr>
              <a:t>Console</a:t>
            </a:r>
            <a:r>
              <a:rPr lang="en-US" sz="1100" dirty="0" err="1">
                <a:solidFill>
                  <a:srgbClr val="000000"/>
                </a:solidFill>
                <a:latin typeface="Consolas"/>
                <a:ea typeface="Times New Roman"/>
                <a:cs typeface="Times New Roman"/>
              </a:rPr>
              <a:t>.WriteLine</a:t>
            </a:r>
            <a:r>
              <a:rPr lang="en-US" sz="1100" dirty="0">
                <a:solidFill>
                  <a:srgbClr val="000000"/>
                </a:solidFill>
                <a:latin typeface="Consolas"/>
                <a:ea typeface="Times New Roman"/>
                <a:cs typeface="Times New Roman"/>
              </a:rPr>
              <a:t>(</a:t>
            </a:r>
            <a:r>
              <a:rPr lang="en-US" sz="1100" dirty="0">
                <a:solidFill>
                  <a:srgbClr val="A31515"/>
                </a:solidFill>
                <a:latin typeface="Consolas"/>
                <a:ea typeface="Times New Roman"/>
                <a:cs typeface="Times New Roman"/>
              </a:rPr>
              <a:t>"result = {0}"</a:t>
            </a:r>
            <a:r>
              <a:rPr lang="en-US" sz="1100" dirty="0">
                <a:solidFill>
                  <a:srgbClr val="000000"/>
                </a:solidFill>
                <a:latin typeface="Consolas"/>
                <a:ea typeface="Times New Roman"/>
                <a:cs typeface="Times New Roman"/>
              </a:rPr>
              <a:t>, result);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return</a:t>
            </a: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buNone/>
            </a:pPr>
            <a:endParaRPr lang="en-US" sz="11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5301208"/>
            <a:ext cx="3352800" cy="1390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Šipka doprava 3"/>
          <p:cNvSpPr/>
          <p:nvPr/>
        </p:nvSpPr>
        <p:spPr>
          <a:xfrm>
            <a:off x="4518625" y="5156448"/>
            <a:ext cx="1152128" cy="576064"/>
          </a:xfrm>
          <a:prstGeom prst="rightArrow">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5" name="Zaoblený obdélník 4"/>
          <p:cNvSpPr/>
          <p:nvPr/>
        </p:nvSpPr>
        <p:spPr>
          <a:xfrm>
            <a:off x="7008784" y="5121914"/>
            <a:ext cx="1296144" cy="43279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b="1" dirty="0" smtClean="0"/>
              <a:t>or</a:t>
            </a:r>
            <a:endParaRPr lang="en-US" b="1" dirty="0"/>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6194" y="2780928"/>
            <a:ext cx="2981325"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0" name="Přímá spojnice 9"/>
          <p:cNvCxnSpPr/>
          <p:nvPr/>
        </p:nvCxnSpPr>
        <p:spPr>
          <a:xfrm>
            <a:off x="6166194" y="2708920"/>
            <a:ext cx="2942310" cy="1278142"/>
          </a:xfrm>
          <a:prstGeom prst="line">
            <a:avLst/>
          </a:prstGeom>
        </p:spPr>
        <p:style>
          <a:lnRef idx="2">
            <a:schemeClr val="accent5"/>
          </a:lnRef>
          <a:fillRef idx="0">
            <a:schemeClr val="accent5"/>
          </a:fillRef>
          <a:effectRef idx="1">
            <a:schemeClr val="accent5"/>
          </a:effectRef>
          <a:fontRef idx="minor">
            <a:schemeClr val="tx1"/>
          </a:fontRef>
        </p:style>
      </p:cxnSp>
      <p:cxnSp>
        <p:nvCxnSpPr>
          <p:cNvPr id="13" name="Přímá spojnice 12"/>
          <p:cNvCxnSpPr/>
          <p:nvPr/>
        </p:nvCxnSpPr>
        <p:spPr>
          <a:xfrm flipV="1">
            <a:off x="6084168" y="2708920"/>
            <a:ext cx="3024336" cy="1223764"/>
          </a:xfrm>
          <a:prstGeom prst="line">
            <a:avLst/>
          </a:prstGeom>
        </p:spPr>
        <p:style>
          <a:lnRef idx="2">
            <a:schemeClr val="accent5"/>
          </a:lnRef>
          <a:fillRef idx="0">
            <a:schemeClr val="accent5"/>
          </a:fillRef>
          <a:effectRef idx="1">
            <a:schemeClr val="accent5"/>
          </a:effectRef>
          <a:fontRef idx="minor">
            <a:schemeClr val="tx1"/>
          </a:fontRef>
        </p:style>
      </p:cxnSp>
      <p:sp>
        <p:nvSpPr>
          <p:cNvPr id="16" name="Šipka doprava 15"/>
          <p:cNvSpPr/>
          <p:nvPr/>
        </p:nvSpPr>
        <p:spPr>
          <a:xfrm rot="10800000">
            <a:off x="3707904" y="1988840"/>
            <a:ext cx="1152128" cy="576064"/>
          </a:xfrm>
          <a:prstGeom prst="righ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90418432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dirty="0" smtClean="0"/>
              <a:t>Volatile Access – Part II</a:t>
            </a:r>
            <a:endParaRPr lang="en-US" dirty="0"/>
          </a:p>
        </p:txBody>
      </p:sp>
      <p:sp>
        <p:nvSpPr>
          <p:cNvPr id="3" name="Zástupný symbol pro text 2"/>
          <p:cNvSpPr>
            <a:spLocks noGrp="1"/>
          </p:cNvSpPr>
          <p:nvPr>
            <p:ph type="body" sz="quarter" idx="13"/>
          </p:nvPr>
        </p:nvSpPr>
        <p:spPr/>
        <p:txBody>
          <a:bodyPr>
            <a:normAutofit fontScale="85000" lnSpcReduction="20000"/>
          </a:bodyPr>
          <a:lstStyle/>
          <a:p>
            <a:r>
              <a:rPr lang="en-US" dirty="0" smtClean="0"/>
              <a:t>ECMA/C# Spec: A </a:t>
            </a:r>
            <a:r>
              <a:rPr lang="en-US" dirty="0"/>
              <a:t>read of a </a:t>
            </a:r>
            <a:r>
              <a:rPr lang="en-US" dirty="0">
                <a:latin typeface="Consolas" pitchFamily="49" charset="0"/>
                <a:cs typeface="Consolas" pitchFamily="49" charset="0"/>
              </a:rPr>
              <a:t>volatile</a:t>
            </a:r>
            <a:r>
              <a:rPr lang="en-US" dirty="0"/>
              <a:t> field is called a </a:t>
            </a:r>
            <a:r>
              <a:rPr lang="en-US" b="1" i="1" dirty="0"/>
              <a:t>volatile read</a:t>
            </a:r>
            <a:r>
              <a:rPr lang="en-US" dirty="0"/>
              <a:t>. A volatile read has “</a:t>
            </a:r>
            <a:r>
              <a:rPr lang="en-US" i="1" dirty="0"/>
              <a:t>acquire semantics</a:t>
            </a:r>
            <a:r>
              <a:rPr lang="en-US" dirty="0"/>
              <a:t>”; that is, it is guaranteed to occur prior to any references to memory that occur after it in the instruction sequence</a:t>
            </a:r>
            <a:r>
              <a:rPr lang="en-US" dirty="0" smtClean="0"/>
              <a:t>.</a:t>
            </a:r>
          </a:p>
          <a:p>
            <a:pPr marL="0" indent="0">
              <a:buNone/>
            </a:pPr>
            <a:endParaRPr lang="en-US" dirty="0" smtClean="0"/>
          </a:p>
          <a:p>
            <a:r>
              <a:rPr lang="en-US" dirty="0"/>
              <a:t>ECMA/C# </a:t>
            </a:r>
            <a:r>
              <a:rPr lang="en-US" dirty="0" smtClean="0"/>
              <a:t>Spec: A write of a </a:t>
            </a:r>
            <a:r>
              <a:rPr lang="en-US" dirty="0" smtClean="0">
                <a:latin typeface="Consolas" pitchFamily="49" charset="0"/>
                <a:cs typeface="Consolas" pitchFamily="49" charset="0"/>
              </a:rPr>
              <a:t>volatile</a:t>
            </a:r>
            <a:r>
              <a:rPr lang="en-US" dirty="0" smtClean="0"/>
              <a:t> field is called a </a:t>
            </a:r>
            <a:r>
              <a:rPr lang="en-US" b="1" i="1" dirty="0" smtClean="0"/>
              <a:t>volatile write</a:t>
            </a:r>
            <a:r>
              <a:rPr lang="en-US" dirty="0" smtClean="0"/>
              <a:t>. A volatile write has “</a:t>
            </a:r>
            <a:r>
              <a:rPr lang="en-US" i="1" dirty="0" smtClean="0"/>
              <a:t>release semantics</a:t>
            </a:r>
            <a:r>
              <a:rPr lang="en-US" dirty="0" smtClean="0"/>
              <a:t>”; that is, it is guaranteed to happen after any memory references prior to the write instruction in the instruction sequence.</a:t>
            </a:r>
          </a:p>
          <a:p>
            <a:endParaRPr lang="en-US" dirty="0" smtClean="0"/>
          </a:p>
          <a:p>
            <a:r>
              <a:rPr lang="en-US" dirty="0" smtClean="0"/>
              <a:t>Both constraints visible and obeyed by C# compiler, and CLR/JIT!</a:t>
            </a:r>
            <a:endParaRPr lang="en-US" dirty="0"/>
          </a:p>
        </p:txBody>
      </p:sp>
    </p:spTree>
    <p:extLst>
      <p:ext uri="{BB962C8B-B14F-4D97-AF65-F5344CB8AC3E}">
        <p14:creationId xmlns:p14="http://schemas.microsoft.com/office/powerpoint/2010/main" val="330961560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dirty="0"/>
              <a:t>Concurrent Access –</a:t>
            </a:r>
            <a:r>
              <a:rPr lang="en-US" dirty="0" smtClean="0"/>
              <a:t> Volatile Access</a:t>
            </a:r>
            <a:endParaRPr lang="en-US" dirty="0"/>
          </a:p>
        </p:txBody>
      </p:sp>
      <p:sp>
        <p:nvSpPr>
          <p:cNvPr id="3" name="Zástupný symbol pro text 2"/>
          <p:cNvSpPr>
            <a:spLocks noGrp="1"/>
          </p:cNvSpPr>
          <p:nvPr>
            <p:ph type="body" sz="quarter" idx="13"/>
          </p:nvPr>
        </p:nvSpPr>
        <p:spPr>
          <a:xfrm>
            <a:off x="467544" y="980728"/>
            <a:ext cx="8208912" cy="5328592"/>
          </a:xfrm>
        </p:spPr>
        <p:txBody>
          <a:bodyPr>
            <a:noAutofit/>
          </a:bodyPr>
          <a:lstStyle/>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FF"/>
                </a:solidFill>
                <a:latin typeface="Consolas"/>
                <a:ea typeface="Times New Roman"/>
                <a:cs typeface="Times New Roman"/>
              </a:rPr>
              <a:t>using</a:t>
            </a:r>
            <a:r>
              <a:rPr lang="en-US" sz="1100" dirty="0">
                <a:solidFill>
                  <a:srgbClr val="000000"/>
                </a:solidFill>
                <a:latin typeface="Consolas"/>
                <a:ea typeface="Times New Roman"/>
                <a:cs typeface="Times New Roman"/>
              </a:rPr>
              <a:t> System;</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FF"/>
                </a:solidFill>
                <a:latin typeface="Consolas"/>
                <a:ea typeface="Times New Roman"/>
                <a:cs typeface="Times New Roman"/>
              </a:rPr>
              <a:t>using</a:t>
            </a:r>
            <a:r>
              <a:rPr lang="en-US" sz="1100" dirty="0">
                <a:solidFill>
                  <a:srgbClr val="000000"/>
                </a:solidFill>
                <a:latin typeface="Consolas"/>
                <a:ea typeface="Times New Roman"/>
                <a:cs typeface="Times New Roman"/>
              </a:rPr>
              <a:t> </a:t>
            </a:r>
            <a:r>
              <a:rPr lang="en-US" sz="1100" dirty="0" err="1">
                <a:solidFill>
                  <a:srgbClr val="000000"/>
                </a:solidFill>
                <a:latin typeface="Consolas"/>
                <a:ea typeface="Times New Roman"/>
                <a:cs typeface="Times New Roman"/>
              </a:rPr>
              <a:t>System.Threading</a:t>
            </a: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FF"/>
                </a:solidFill>
                <a:latin typeface="Consolas"/>
                <a:ea typeface="Times New Roman"/>
                <a:cs typeface="Times New Roman"/>
              </a:rPr>
              <a:t>class</a:t>
            </a:r>
            <a:r>
              <a:rPr lang="en-US" sz="1100" dirty="0">
                <a:solidFill>
                  <a:srgbClr val="000000"/>
                </a:solidFill>
                <a:latin typeface="Consolas"/>
                <a:ea typeface="Times New Roman"/>
                <a:cs typeface="Times New Roman"/>
              </a:rPr>
              <a:t> </a:t>
            </a:r>
            <a:r>
              <a:rPr lang="en-US" sz="1100" dirty="0">
                <a:solidFill>
                  <a:srgbClr val="2B91AF"/>
                </a:solidFill>
                <a:latin typeface="Consolas"/>
                <a:ea typeface="Times New Roman"/>
                <a:cs typeface="Times New Roman"/>
              </a:rPr>
              <a:t>Test</a:t>
            </a: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public</a:t>
            </a: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static</a:t>
            </a:r>
            <a:r>
              <a:rPr lang="en-US" sz="1100" dirty="0">
                <a:solidFill>
                  <a:srgbClr val="000000"/>
                </a:solidFill>
                <a:latin typeface="Consolas"/>
                <a:ea typeface="Times New Roman"/>
                <a:cs typeface="Times New Roman"/>
              </a:rPr>
              <a:t> </a:t>
            </a:r>
            <a:r>
              <a:rPr lang="en-US" sz="1100" dirty="0" err="1">
                <a:solidFill>
                  <a:srgbClr val="0000FF"/>
                </a:solidFill>
                <a:latin typeface="Consolas"/>
                <a:ea typeface="Times New Roman"/>
                <a:cs typeface="Times New Roman"/>
              </a:rPr>
              <a:t>int</a:t>
            </a:r>
            <a:r>
              <a:rPr lang="en-US" sz="1100" dirty="0">
                <a:solidFill>
                  <a:srgbClr val="000000"/>
                </a:solidFill>
                <a:latin typeface="Consolas"/>
                <a:ea typeface="Times New Roman"/>
                <a:cs typeface="Times New Roman"/>
              </a:rPr>
              <a:t> result;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public</a:t>
            </a: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static</a:t>
            </a:r>
            <a:r>
              <a:rPr lang="en-US" sz="1100" dirty="0">
                <a:solidFill>
                  <a:srgbClr val="000000"/>
                </a:solidFill>
                <a:latin typeface="Consolas"/>
                <a:ea typeface="Times New Roman"/>
                <a:cs typeface="Times New Roman"/>
              </a:rPr>
              <a:t> </a:t>
            </a:r>
            <a:r>
              <a:rPr lang="en-US" sz="1100" b="1" dirty="0">
                <a:solidFill>
                  <a:srgbClr val="0000FF"/>
                </a:solidFill>
                <a:latin typeface="Consolas"/>
                <a:ea typeface="Times New Roman"/>
                <a:cs typeface="Times New Roman"/>
              </a:rPr>
              <a:t>volatile</a:t>
            </a:r>
            <a:r>
              <a:rPr lang="en-US" sz="1100" dirty="0">
                <a:solidFill>
                  <a:srgbClr val="000000"/>
                </a:solidFill>
                <a:latin typeface="Consolas"/>
                <a:ea typeface="Times New Roman"/>
                <a:cs typeface="Times New Roman"/>
              </a:rPr>
              <a:t> </a:t>
            </a:r>
            <a:r>
              <a:rPr lang="en-US" sz="1100" dirty="0" err="1">
                <a:solidFill>
                  <a:srgbClr val="0000FF"/>
                </a:solidFill>
                <a:latin typeface="Consolas"/>
                <a:ea typeface="Times New Roman"/>
                <a:cs typeface="Times New Roman"/>
              </a:rPr>
              <a:t>bool</a:t>
            </a:r>
            <a:r>
              <a:rPr lang="en-US" sz="1100" dirty="0">
                <a:solidFill>
                  <a:srgbClr val="000000"/>
                </a:solidFill>
                <a:latin typeface="Consolas"/>
                <a:ea typeface="Times New Roman"/>
                <a:cs typeface="Times New Roman"/>
              </a:rPr>
              <a:t> finished;</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smtClean="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FF"/>
                </a:solidFill>
                <a:latin typeface="Consolas"/>
                <a:ea typeface="Times New Roman"/>
                <a:cs typeface="Times New Roman"/>
              </a:rPr>
              <a:t>  static</a:t>
            </a: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void</a:t>
            </a:r>
            <a:r>
              <a:rPr lang="en-US" sz="1100" dirty="0">
                <a:solidFill>
                  <a:srgbClr val="000000"/>
                </a:solidFill>
                <a:latin typeface="Consolas"/>
                <a:ea typeface="Times New Roman"/>
                <a:cs typeface="Times New Roman"/>
              </a:rPr>
              <a:t> Thread2()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b="1" dirty="0">
                <a:solidFill>
                  <a:srgbClr val="000000"/>
                </a:solidFill>
                <a:latin typeface="Consolas"/>
                <a:ea typeface="Times New Roman"/>
                <a:cs typeface="Times New Roman"/>
              </a:rPr>
              <a:t>result =</a:t>
            </a:r>
            <a:r>
              <a:rPr lang="en-US" sz="1100" dirty="0">
                <a:solidFill>
                  <a:srgbClr val="000000"/>
                </a:solidFill>
                <a:latin typeface="Consolas"/>
                <a:ea typeface="Times New Roman"/>
                <a:cs typeface="Times New Roman"/>
              </a:rPr>
              <a:t> </a:t>
            </a:r>
            <a:r>
              <a:rPr lang="en-US" sz="1100" dirty="0" smtClean="0">
                <a:solidFill>
                  <a:srgbClr val="000000"/>
                </a:solidFill>
                <a:latin typeface="Consolas"/>
                <a:ea typeface="Times New Roman"/>
                <a:cs typeface="Times New Roman"/>
              </a:rPr>
              <a:t>123</a:t>
            </a: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b="1" dirty="0">
                <a:solidFill>
                  <a:srgbClr val="000000"/>
                </a:solidFill>
                <a:latin typeface="Consolas"/>
                <a:ea typeface="Times New Roman"/>
                <a:cs typeface="Times New Roman"/>
              </a:rPr>
              <a:t>finished =</a:t>
            </a: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true</a:t>
            </a: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smtClean="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static</a:t>
            </a: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void</a:t>
            </a:r>
            <a:r>
              <a:rPr lang="en-US" sz="1100" dirty="0">
                <a:solidFill>
                  <a:srgbClr val="000000"/>
                </a:solidFill>
                <a:latin typeface="Consolas"/>
                <a:ea typeface="Times New Roman"/>
                <a:cs typeface="Times New Roman"/>
              </a:rPr>
              <a:t> Main()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finished = </a:t>
            </a:r>
            <a:r>
              <a:rPr lang="en-US" sz="1100" dirty="0">
                <a:solidFill>
                  <a:srgbClr val="0000FF"/>
                </a:solidFill>
                <a:latin typeface="Consolas"/>
                <a:ea typeface="Times New Roman"/>
                <a:cs typeface="Times New Roman"/>
              </a:rPr>
              <a:t>false</a:t>
            </a: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smtClean="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new</a:t>
            </a:r>
            <a:r>
              <a:rPr lang="en-US" sz="1100" dirty="0">
                <a:solidFill>
                  <a:srgbClr val="000000"/>
                </a:solidFill>
                <a:latin typeface="Consolas"/>
                <a:ea typeface="Times New Roman"/>
                <a:cs typeface="Times New Roman"/>
              </a:rPr>
              <a:t> </a:t>
            </a:r>
            <a:r>
              <a:rPr lang="en-US" sz="1100" dirty="0" smtClean="0">
                <a:solidFill>
                  <a:srgbClr val="2B91AF"/>
                </a:solidFill>
                <a:latin typeface="Consolas"/>
                <a:ea typeface="Times New Roman"/>
                <a:cs typeface="Times New Roman"/>
              </a:rPr>
              <a:t>Thread</a:t>
            </a:r>
            <a:r>
              <a:rPr lang="en-US" sz="1100" dirty="0" smtClean="0">
                <a:solidFill>
                  <a:srgbClr val="000000"/>
                </a:solidFill>
                <a:latin typeface="Consolas"/>
                <a:ea typeface="Times New Roman"/>
                <a:cs typeface="Times New Roman"/>
              </a:rPr>
              <a:t>(Thread2).</a:t>
            </a:r>
            <a:r>
              <a:rPr lang="en-US" sz="1100" dirty="0">
                <a:solidFill>
                  <a:srgbClr val="000000"/>
                </a:solidFill>
                <a:latin typeface="Consolas"/>
                <a:ea typeface="Times New Roman"/>
                <a:cs typeface="Times New Roman"/>
              </a:rPr>
              <a:t>Start();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smtClean="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for</a:t>
            </a:r>
            <a:r>
              <a:rPr lang="en-US" sz="1100" dirty="0">
                <a:solidFill>
                  <a:srgbClr val="000000"/>
                </a:solidFill>
                <a:latin typeface="Consolas"/>
                <a:ea typeface="Times New Roman"/>
                <a:cs typeface="Times New Roman"/>
              </a:rPr>
              <a:t> (;;)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if</a:t>
            </a:r>
            <a:r>
              <a:rPr lang="en-US" sz="1100" dirty="0">
                <a:solidFill>
                  <a:srgbClr val="000000"/>
                </a:solidFill>
                <a:latin typeface="Consolas"/>
                <a:ea typeface="Times New Roman"/>
                <a:cs typeface="Times New Roman"/>
              </a:rPr>
              <a:t> (</a:t>
            </a:r>
            <a:r>
              <a:rPr lang="en-US" sz="1100" b="1" dirty="0">
                <a:solidFill>
                  <a:srgbClr val="000000"/>
                </a:solidFill>
                <a:latin typeface="Consolas"/>
                <a:ea typeface="Times New Roman"/>
                <a:cs typeface="Times New Roman"/>
              </a:rPr>
              <a:t>finished</a:t>
            </a: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err="1">
                <a:solidFill>
                  <a:srgbClr val="2B91AF"/>
                </a:solidFill>
                <a:latin typeface="Consolas"/>
                <a:ea typeface="Times New Roman"/>
                <a:cs typeface="Times New Roman"/>
              </a:rPr>
              <a:t>Console</a:t>
            </a:r>
            <a:r>
              <a:rPr lang="en-US" sz="1100" dirty="0" err="1">
                <a:solidFill>
                  <a:srgbClr val="000000"/>
                </a:solidFill>
                <a:latin typeface="Consolas"/>
                <a:ea typeface="Times New Roman"/>
                <a:cs typeface="Times New Roman"/>
              </a:rPr>
              <a:t>.WriteLine</a:t>
            </a:r>
            <a:r>
              <a:rPr lang="en-US" sz="1100" dirty="0">
                <a:solidFill>
                  <a:srgbClr val="000000"/>
                </a:solidFill>
                <a:latin typeface="Consolas"/>
                <a:ea typeface="Times New Roman"/>
                <a:cs typeface="Times New Roman"/>
              </a:rPr>
              <a:t>(</a:t>
            </a:r>
            <a:r>
              <a:rPr lang="en-US" sz="1100" dirty="0">
                <a:solidFill>
                  <a:srgbClr val="A31515"/>
                </a:solidFill>
                <a:latin typeface="Consolas"/>
                <a:ea typeface="Times New Roman"/>
                <a:cs typeface="Times New Roman"/>
              </a:rPr>
              <a:t>"result = {0}"</a:t>
            </a:r>
            <a:r>
              <a:rPr lang="en-US" sz="1100" dirty="0">
                <a:solidFill>
                  <a:srgbClr val="000000"/>
                </a:solidFill>
                <a:latin typeface="Consolas"/>
                <a:ea typeface="Times New Roman"/>
                <a:cs typeface="Times New Roman"/>
              </a:rPr>
              <a:t>, </a:t>
            </a:r>
            <a:r>
              <a:rPr lang="en-US" sz="1100" b="1" dirty="0">
                <a:solidFill>
                  <a:srgbClr val="000000"/>
                </a:solidFill>
                <a:latin typeface="Consolas"/>
                <a:ea typeface="Times New Roman"/>
                <a:cs typeface="Times New Roman"/>
              </a:rPr>
              <a:t>result</a:t>
            </a: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r>
              <a:rPr lang="en-US" sz="1100" dirty="0">
                <a:solidFill>
                  <a:srgbClr val="0000FF"/>
                </a:solidFill>
                <a:latin typeface="Consolas"/>
                <a:ea typeface="Times New Roman"/>
                <a:cs typeface="Times New Roman"/>
              </a:rPr>
              <a:t>return</a:t>
            </a: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  }</a:t>
            </a:r>
            <a:endParaRPr lang="en-US" sz="14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100" dirty="0">
                <a:solidFill>
                  <a:srgbClr val="000000"/>
                </a:solidFill>
                <a:latin typeface="Consolas"/>
                <a:ea typeface="Times New Roman"/>
                <a:cs typeface="Times New Roman"/>
              </a:rPr>
              <a:t>}</a:t>
            </a:r>
            <a:endParaRPr lang="en-US" sz="1400" dirty="0">
              <a:ea typeface="Calibri"/>
              <a:cs typeface="Times New Roman"/>
            </a:endParaRPr>
          </a:p>
          <a:p>
            <a:pPr marL="0" indent="0">
              <a:buNone/>
            </a:pPr>
            <a:endParaRPr lang="en-US" sz="11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5576" y="5373216"/>
            <a:ext cx="2981325"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Šipka doprava 4"/>
          <p:cNvSpPr/>
          <p:nvPr/>
        </p:nvSpPr>
        <p:spPr>
          <a:xfrm>
            <a:off x="4716016" y="5156448"/>
            <a:ext cx="1152128" cy="576064"/>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6" name="Šipka doprava 5"/>
          <p:cNvSpPr/>
          <p:nvPr/>
        </p:nvSpPr>
        <p:spPr>
          <a:xfrm rot="10800000">
            <a:off x="3707904" y="1988840"/>
            <a:ext cx="1152128"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Zaoblený obdélník 3"/>
          <p:cNvSpPr/>
          <p:nvPr/>
        </p:nvSpPr>
        <p:spPr>
          <a:xfrm>
            <a:off x="2555776" y="2787920"/>
            <a:ext cx="1512168" cy="216024"/>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200" dirty="0" smtClean="0"/>
              <a:t>ordinary write</a:t>
            </a:r>
            <a:endParaRPr lang="cs-CZ" sz="1200" dirty="0"/>
          </a:p>
        </p:txBody>
      </p:sp>
      <p:sp>
        <p:nvSpPr>
          <p:cNvPr id="8" name="Zaoblený obdélník 7"/>
          <p:cNvSpPr/>
          <p:nvPr/>
        </p:nvSpPr>
        <p:spPr>
          <a:xfrm>
            <a:off x="2555776" y="3053351"/>
            <a:ext cx="1512168" cy="21602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200" dirty="0" smtClean="0"/>
              <a:t>volatile write</a:t>
            </a:r>
            <a:endParaRPr lang="cs-CZ" sz="1200" dirty="0"/>
          </a:p>
        </p:txBody>
      </p:sp>
      <p:sp>
        <p:nvSpPr>
          <p:cNvPr id="7" name="Volný tvar 6"/>
          <p:cNvSpPr/>
          <p:nvPr/>
        </p:nvSpPr>
        <p:spPr>
          <a:xfrm>
            <a:off x="4072538" y="2904565"/>
            <a:ext cx="233416" cy="599354"/>
          </a:xfrm>
          <a:custGeom>
            <a:avLst/>
            <a:gdLst>
              <a:gd name="connsiteX0" fmla="*/ 15368 w 233416"/>
              <a:gd name="connsiteY0" fmla="*/ 0 h 599354"/>
              <a:gd name="connsiteX1" fmla="*/ 53788 w 233416"/>
              <a:gd name="connsiteY1" fmla="*/ 7684 h 599354"/>
              <a:gd name="connsiteX2" fmla="*/ 76840 w 233416"/>
              <a:gd name="connsiteY2" fmla="*/ 23052 h 599354"/>
              <a:gd name="connsiteX3" fmla="*/ 99892 w 233416"/>
              <a:gd name="connsiteY3" fmla="*/ 30736 h 599354"/>
              <a:gd name="connsiteX4" fmla="*/ 138312 w 233416"/>
              <a:gd name="connsiteY4" fmla="*/ 84524 h 599354"/>
              <a:gd name="connsiteX5" fmla="*/ 161365 w 233416"/>
              <a:gd name="connsiteY5" fmla="*/ 122944 h 599354"/>
              <a:gd name="connsiteX6" fmla="*/ 153680 w 233416"/>
              <a:gd name="connsiteY6" fmla="*/ 192101 h 599354"/>
              <a:gd name="connsiteX7" fmla="*/ 169049 w 233416"/>
              <a:gd name="connsiteY7" fmla="*/ 284309 h 599354"/>
              <a:gd name="connsiteX8" fmla="*/ 184417 w 233416"/>
              <a:gd name="connsiteY8" fmla="*/ 315045 h 599354"/>
              <a:gd name="connsiteX9" fmla="*/ 199785 w 233416"/>
              <a:gd name="connsiteY9" fmla="*/ 338097 h 599354"/>
              <a:gd name="connsiteX10" fmla="*/ 222837 w 233416"/>
              <a:gd name="connsiteY10" fmla="*/ 361149 h 599354"/>
              <a:gd name="connsiteX11" fmla="*/ 215153 w 233416"/>
              <a:gd name="connsiteY11" fmla="*/ 476410 h 599354"/>
              <a:gd name="connsiteX12" fmla="*/ 199785 w 233416"/>
              <a:gd name="connsiteY12" fmla="*/ 507146 h 599354"/>
              <a:gd name="connsiteX13" fmla="*/ 153680 w 233416"/>
              <a:gd name="connsiteY13" fmla="*/ 530198 h 599354"/>
              <a:gd name="connsiteX14" fmla="*/ 107576 w 233416"/>
              <a:gd name="connsiteY14" fmla="*/ 553250 h 599354"/>
              <a:gd name="connsiteX15" fmla="*/ 84524 w 233416"/>
              <a:gd name="connsiteY15" fmla="*/ 568618 h 599354"/>
              <a:gd name="connsiteX16" fmla="*/ 38420 w 233416"/>
              <a:gd name="connsiteY16" fmla="*/ 583986 h 599354"/>
              <a:gd name="connsiteX17" fmla="*/ 15368 w 233416"/>
              <a:gd name="connsiteY17" fmla="*/ 591670 h 599354"/>
              <a:gd name="connsiteX18" fmla="*/ 0 w 233416"/>
              <a:gd name="connsiteY18" fmla="*/ 599354 h 599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3416" h="599354">
                <a:moveTo>
                  <a:pt x="15368" y="0"/>
                </a:moveTo>
                <a:cubicBezTo>
                  <a:pt x="28175" y="2561"/>
                  <a:pt x="41559" y="3098"/>
                  <a:pt x="53788" y="7684"/>
                </a:cubicBezTo>
                <a:cubicBezTo>
                  <a:pt x="62435" y="10927"/>
                  <a:pt x="68580" y="18922"/>
                  <a:pt x="76840" y="23052"/>
                </a:cubicBezTo>
                <a:cubicBezTo>
                  <a:pt x="84085" y="26674"/>
                  <a:pt x="92208" y="28175"/>
                  <a:pt x="99892" y="30736"/>
                </a:cubicBezTo>
                <a:cubicBezTo>
                  <a:pt x="105113" y="37697"/>
                  <a:pt x="132694" y="73288"/>
                  <a:pt x="138312" y="84524"/>
                </a:cubicBezTo>
                <a:cubicBezTo>
                  <a:pt x="158261" y="124423"/>
                  <a:pt x="131347" y="92928"/>
                  <a:pt x="161365" y="122944"/>
                </a:cubicBezTo>
                <a:cubicBezTo>
                  <a:pt x="158803" y="145996"/>
                  <a:pt x="153680" y="168907"/>
                  <a:pt x="153680" y="192101"/>
                </a:cubicBezTo>
                <a:cubicBezTo>
                  <a:pt x="153680" y="220617"/>
                  <a:pt x="157027" y="256257"/>
                  <a:pt x="169049" y="284309"/>
                </a:cubicBezTo>
                <a:cubicBezTo>
                  <a:pt x="173561" y="294837"/>
                  <a:pt x="178734" y="305100"/>
                  <a:pt x="184417" y="315045"/>
                </a:cubicBezTo>
                <a:cubicBezTo>
                  <a:pt x="188999" y="323063"/>
                  <a:pt x="193873" y="331002"/>
                  <a:pt x="199785" y="338097"/>
                </a:cubicBezTo>
                <a:cubicBezTo>
                  <a:pt x="206742" y="346445"/>
                  <a:pt x="215153" y="353465"/>
                  <a:pt x="222837" y="361149"/>
                </a:cubicBezTo>
                <a:cubicBezTo>
                  <a:pt x="239135" y="410042"/>
                  <a:pt x="236624" y="390526"/>
                  <a:pt x="215153" y="476410"/>
                </a:cubicBezTo>
                <a:cubicBezTo>
                  <a:pt x="212375" y="487523"/>
                  <a:pt x="207118" y="498346"/>
                  <a:pt x="199785" y="507146"/>
                </a:cubicBezTo>
                <a:cubicBezTo>
                  <a:pt x="188326" y="520896"/>
                  <a:pt x="169414" y="524953"/>
                  <a:pt x="153680" y="530198"/>
                </a:cubicBezTo>
                <a:cubicBezTo>
                  <a:pt x="87616" y="574241"/>
                  <a:pt x="171202" y="521437"/>
                  <a:pt x="107576" y="553250"/>
                </a:cubicBezTo>
                <a:cubicBezTo>
                  <a:pt x="99316" y="557380"/>
                  <a:pt x="92963" y="564867"/>
                  <a:pt x="84524" y="568618"/>
                </a:cubicBezTo>
                <a:cubicBezTo>
                  <a:pt x="69721" y="575197"/>
                  <a:pt x="53788" y="578863"/>
                  <a:pt x="38420" y="583986"/>
                </a:cubicBezTo>
                <a:cubicBezTo>
                  <a:pt x="30736" y="586547"/>
                  <a:pt x="22613" y="588048"/>
                  <a:pt x="15368" y="591670"/>
                </a:cubicBezTo>
                <a:lnTo>
                  <a:pt x="0" y="599354"/>
                </a:lnTo>
              </a:path>
            </a:pathLst>
          </a:custGeom>
          <a:noFill/>
          <a:ln>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grpSp>
        <p:nvGrpSpPr>
          <p:cNvPr id="13" name="Skupina 12"/>
          <p:cNvGrpSpPr/>
          <p:nvPr/>
        </p:nvGrpSpPr>
        <p:grpSpPr>
          <a:xfrm>
            <a:off x="4189246" y="3161363"/>
            <a:ext cx="166730" cy="108012"/>
            <a:chOff x="4189246" y="3161363"/>
            <a:chExt cx="166730" cy="108012"/>
          </a:xfrm>
        </p:grpSpPr>
        <p:cxnSp>
          <p:nvCxnSpPr>
            <p:cNvPr id="10" name="Přímá spojnice 9"/>
            <p:cNvCxnSpPr/>
            <p:nvPr/>
          </p:nvCxnSpPr>
          <p:spPr>
            <a:xfrm flipV="1">
              <a:off x="4189246" y="3161363"/>
              <a:ext cx="166730" cy="10801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Přímá spojnice 11"/>
            <p:cNvCxnSpPr/>
            <p:nvPr/>
          </p:nvCxnSpPr>
          <p:spPr>
            <a:xfrm flipH="1" flipV="1">
              <a:off x="4189246" y="3161363"/>
              <a:ext cx="166730" cy="10801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5" name="Zaoblený obdélník 14"/>
          <p:cNvSpPr/>
          <p:nvPr/>
        </p:nvSpPr>
        <p:spPr>
          <a:xfrm>
            <a:off x="2243288" y="5048436"/>
            <a:ext cx="1512168" cy="21602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200" dirty="0" smtClean="0"/>
              <a:t>volatile read</a:t>
            </a:r>
            <a:endParaRPr lang="cs-CZ" sz="1200" dirty="0"/>
          </a:p>
        </p:txBody>
      </p:sp>
      <p:sp>
        <p:nvSpPr>
          <p:cNvPr id="16" name="Zaoblený obdélník 15"/>
          <p:cNvSpPr/>
          <p:nvPr/>
        </p:nvSpPr>
        <p:spPr>
          <a:xfrm>
            <a:off x="3131840" y="5523959"/>
            <a:ext cx="1512168" cy="216024"/>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200" dirty="0" smtClean="0"/>
              <a:t>ordinary read</a:t>
            </a:r>
            <a:endParaRPr lang="cs-CZ" sz="1200" dirty="0"/>
          </a:p>
        </p:txBody>
      </p:sp>
      <p:sp>
        <p:nvSpPr>
          <p:cNvPr id="17" name="Volný tvar 16"/>
          <p:cNvSpPr/>
          <p:nvPr/>
        </p:nvSpPr>
        <p:spPr>
          <a:xfrm>
            <a:off x="3680652" y="4933150"/>
            <a:ext cx="814508" cy="637774"/>
          </a:xfrm>
          <a:custGeom>
            <a:avLst/>
            <a:gdLst>
              <a:gd name="connsiteX0" fmla="*/ 814508 w 814508"/>
              <a:gd name="connsiteY0" fmla="*/ 637774 h 637774"/>
              <a:gd name="connsiteX1" fmla="*/ 791456 w 814508"/>
              <a:gd name="connsiteY1" fmla="*/ 576302 h 637774"/>
              <a:gd name="connsiteX2" fmla="*/ 776087 w 814508"/>
              <a:gd name="connsiteY2" fmla="*/ 468726 h 637774"/>
              <a:gd name="connsiteX3" fmla="*/ 768403 w 814508"/>
              <a:gd name="connsiteY3" fmla="*/ 445674 h 637774"/>
              <a:gd name="connsiteX4" fmla="*/ 745351 w 814508"/>
              <a:gd name="connsiteY4" fmla="*/ 422621 h 637774"/>
              <a:gd name="connsiteX5" fmla="*/ 714615 w 814508"/>
              <a:gd name="connsiteY5" fmla="*/ 384201 h 637774"/>
              <a:gd name="connsiteX6" fmla="*/ 699247 w 814508"/>
              <a:gd name="connsiteY6" fmla="*/ 361149 h 637774"/>
              <a:gd name="connsiteX7" fmla="*/ 653143 w 814508"/>
              <a:gd name="connsiteY7" fmla="*/ 345781 h 637774"/>
              <a:gd name="connsiteX8" fmla="*/ 622407 w 814508"/>
              <a:gd name="connsiteY8" fmla="*/ 330413 h 637774"/>
              <a:gd name="connsiteX9" fmla="*/ 607039 w 814508"/>
              <a:gd name="connsiteY9" fmla="*/ 299677 h 637774"/>
              <a:gd name="connsiteX10" fmla="*/ 591671 w 814508"/>
              <a:gd name="connsiteY10" fmla="*/ 276625 h 637774"/>
              <a:gd name="connsiteX11" fmla="*/ 583987 w 814508"/>
              <a:gd name="connsiteY11" fmla="*/ 215153 h 637774"/>
              <a:gd name="connsiteX12" fmla="*/ 576303 w 814508"/>
              <a:gd name="connsiteY12" fmla="*/ 69156 h 637774"/>
              <a:gd name="connsiteX13" fmla="*/ 537882 w 814508"/>
              <a:gd name="connsiteY13" fmla="*/ 30736 h 637774"/>
              <a:gd name="connsiteX14" fmla="*/ 514830 w 814508"/>
              <a:gd name="connsiteY14" fmla="*/ 15368 h 637774"/>
              <a:gd name="connsiteX15" fmla="*/ 422622 w 814508"/>
              <a:gd name="connsiteY15" fmla="*/ 0 h 637774"/>
              <a:gd name="connsiteX16" fmla="*/ 338098 w 814508"/>
              <a:gd name="connsiteY16" fmla="*/ 15368 h 637774"/>
              <a:gd name="connsiteX17" fmla="*/ 261257 w 814508"/>
              <a:gd name="connsiteY17" fmla="*/ 30736 h 637774"/>
              <a:gd name="connsiteX18" fmla="*/ 238205 w 814508"/>
              <a:gd name="connsiteY18" fmla="*/ 38420 h 637774"/>
              <a:gd name="connsiteX19" fmla="*/ 192101 w 814508"/>
              <a:gd name="connsiteY19" fmla="*/ 61472 h 637774"/>
              <a:gd name="connsiteX20" fmla="*/ 0 w 814508"/>
              <a:gd name="connsiteY20" fmla="*/ 61472 h 63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4508" h="637774">
                <a:moveTo>
                  <a:pt x="814508" y="637774"/>
                </a:moveTo>
                <a:cubicBezTo>
                  <a:pt x="813715" y="635791"/>
                  <a:pt x="793177" y="586627"/>
                  <a:pt x="791456" y="576302"/>
                </a:cubicBezTo>
                <a:cubicBezTo>
                  <a:pt x="779500" y="504565"/>
                  <a:pt x="789915" y="524033"/>
                  <a:pt x="776087" y="468726"/>
                </a:cubicBezTo>
                <a:cubicBezTo>
                  <a:pt x="774122" y="460868"/>
                  <a:pt x="772896" y="452413"/>
                  <a:pt x="768403" y="445674"/>
                </a:cubicBezTo>
                <a:cubicBezTo>
                  <a:pt x="762375" y="436632"/>
                  <a:pt x="753035" y="430305"/>
                  <a:pt x="745351" y="422621"/>
                </a:cubicBezTo>
                <a:cubicBezTo>
                  <a:pt x="730392" y="377744"/>
                  <a:pt x="749372" y="418958"/>
                  <a:pt x="714615" y="384201"/>
                </a:cubicBezTo>
                <a:cubicBezTo>
                  <a:pt x="708085" y="377671"/>
                  <a:pt x="707078" y="366044"/>
                  <a:pt x="699247" y="361149"/>
                </a:cubicBezTo>
                <a:cubicBezTo>
                  <a:pt x="685510" y="352563"/>
                  <a:pt x="667632" y="353026"/>
                  <a:pt x="653143" y="345781"/>
                </a:cubicBezTo>
                <a:lnTo>
                  <a:pt x="622407" y="330413"/>
                </a:lnTo>
                <a:cubicBezTo>
                  <a:pt x="617284" y="320168"/>
                  <a:pt x="612722" y="309622"/>
                  <a:pt x="607039" y="299677"/>
                </a:cubicBezTo>
                <a:cubicBezTo>
                  <a:pt x="602457" y="291659"/>
                  <a:pt x="594101" y="285535"/>
                  <a:pt x="591671" y="276625"/>
                </a:cubicBezTo>
                <a:cubicBezTo>
                  <a:pt x="586238" y="256703"/>
                  <a:pt x="586548" y="235644"/>
                  <a:pt x="583987" y="215153"/>
                </a:cubicBezTo>
                <a:cubicBezTo>
                  <a:pt x="581426" y="166487"/>
                  <a:pt x="588123" y="116434"/>
                  <a:pt x="576303" y="69156"/>
                </a:cubicBezTo>
                <a:cubicBezTo>
                  <a:pt x="571910" y="51585"/>
                  <a:pt x="552952" y="40783"/>
                  <a:pt x="537882" y="30736"/>
                </a:cubicBezTo>
                <a:cubicBezTo>
                  <a:pt x="530198" y="25613"/>
                  <a:pt x="523477" y="18611"/>
                  <a:pt x="514830" y="15368"/>
                </a:cubicBezTo>
                <a:cubicBezTo>
                  <a:pt x="501001" y="10182"/>
                  <a:pt x="430609" y="1141"/>
                  <a:pt x="422622" y="0"/>
                </a:cubicBezTo>
                <a:cubicBezTo>
                  <a:pt x="247685" y="21867"/>
                  <a:pt x="422093" y="-4015"/>
                  <a:pt x="338098" y="15368"/>
                </a:cubicBezTo>
                <a:cubicBezTo>
                  <a:pt x="312646" y="21241"/>
                  <a:pt x="286037" y="22476"/>
                  <a:pt x="261257" y="30736"/>
                </a:cubicBezTo>
                <a:cubicBezTo>
                  <a:pt x="253573" y="33297"/>
                  <a:pt x="245450" y="34798"/>
                  <a:pt x="238205" y="38420"/>
                </a:cubicBezTo>
                <a:cubicBezTo>
                  <a:pt x="220971" y="47037"/>
                  <a:pt x="212901" y="60729"/>
                  <a:pt x="192101" y="61472"/>
                </a:cubicBezTo>
                <a:cubicBezTo>
                  <a:pt x="128108" y="63757"/>
                  <a:pt x="64034" y="61472"/>
                  <a:pt x="0" y="61472"/>
                </a:cubicBezTo>
              </a:path>
            </a:pathLst>
          </a:custGeom>
          <a:noFill/>
          <a:ln>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grpSp>
        <p:nvGrpSpPr>
          <p:cNvPr id="18" name="Skupina 17"/>
          <p:cNvGrpSpPr/>
          <p:nvPr/>
        </p:nvGrpSpPr>
        <p:grpSpPr>
          <a:xfrm>
            <a:off x="4203622" y="5094078"/>
            <a:ext cx="166730" cy="108012"/>
            <a:chOff x="4189246" y="3161363"/>
            <a:chExt cx="166730" cy="108012"/>
          </a:xfrm>
        </p:grpSpPr>
        <p:cxnSp>
          <p:nvCxnSpPr>
            <p:cNvPr id="19" name="Přímá spojnice 18"/>
            <p:cNvCxnSpPr/>
            <p:nvPr/>
          </p:nvCxnSpPr>
          <p:spPr>
            <a:xfrm flipV="1">
              <a:off x="4189246" y="3161363"/>
              <a:ext cx="166730" cy="10801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Přímá spojnice 19"/>
            <p:cNvCxnSpPr/>
            <p:nvPr/>
          </p:nvCxnSpPr>
          <p:spPr>
            <a:xfrm flipH="1" flipV="1">
              <a:off x="4189246" y="3161363"/>
              <a:ext cx="166730" cy="10801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9289791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dirty="0" smtClean="0"/>
              <a:t>Volatile Access – Part III</a:t>
            </a:r>
            <a:endParaRPr lang="en-US" dirty="0"/>
          </a:p>
        </p:txBody>
      </p:sp>
      <p:sp>
        <p:nvSpPr>
          <p:cNvPr id="3" name="Zástupný symbol pro text 2"/>
          <p:cNvSpPr>
            <a:spLocks noGrp="1"/>
          </p:cNvSpPr>
          <p:nvPr>
            <p:ph type="body" sz="quarter" idx="13"/>
          </p:nvPr>
        </p:nvSpPr>
        <p:spPr/>
        <p:txBody>
          <a:bodyPr>
            <a:normAutofit fontScale="62500" lnSpcReduction="20000"/>
          </a:bodyPr>
          <a:lstStyle/>
          <a:p>
            <a:r>
              <a:rPr lang="en-US" dirty="0" err="1" smtClean="0">
                <a:latin typeface="Consolas" pitchFamily="49" charset="0"/>
                <a:cs typeface="Consolas" pitchFamily="49" charset="0"/>
              </a:rPr>
              <a:t>System.Threading.Thread.VolatileRead</a:t>
            </a:r>
            <a:r>
              <a:rPr lang="en-US" dirty="0" smtClean="0"/>
              <a:t>/</a:t>
            </a:r>
            <a:r>
              <a:rPr lang="en-US" dirty="0" err="1" smtClean="0">
                <a:latin typeface="Consolas" pitchFamily="49" charset="0"/>
                <a:cs typeface="Consolas" pitchFamily="49" charset="0"/>
              </a:rPr>
              <a:t>VolatileWrite</a:t>
            </a:r>
            <a:r>
              <a:rPr lang="en-US" dirty="0" smtClean="0"/>
              <a:t> from/to </a:t>
            </a:r>
            <a:r>
              <a:rPr lang="en-US" b="1" dirty="0" smtClean="0"/>
              <a:t>any field </a:t>
            </a:r>
            <a:r>
              <a:rPr lang="en-US" dirty="0" smtClean="0"/>
              <a:t>↔ </a:t>
            </a:r>
            <a:r>
              <a:rPr lang="en-US" b="1" dirty="0" smtClean="0"/>
              <a:t>any read/write</a:t>
            </a:r>
            <a:r>
              <a:rPr lang="en-US" dirty="0" smtClean="0"/>
              <a:t> from/to a </a:t>
            </a:r>
            <a:r>
              <a:rPr lang="en-US" b="1" dirty="0" smtClean="0">
                <a:latin typeface="Consolas" pitchFamily="49" charset="0"/>
                <a:cs typeface="Consolas" pitchFamily="49" charset="0"/>
              </a:rPr>
              <a:t>volatile</a:t>
            </a:r>
            <a:r>
              <a:rPr lang="en-US" b="1" dirty="0" smtClean="0"/>
              <a:t> field</a:t>
            </a:r>
          </a:p>
          <a:p>
            <a:endParaRPr lang="en-US" dirty="0" smtClean="0"/>
          </a:p>
          <a:p>
            <a:r>
              <a:rPr lang="en-US" dirty="0" smtClean="0"/>
              <a:t>ECMA</a:t>
            </a:r>
            <a:r>
              <a:rPr lang="en-US" dirty="0"/>
              <a:t>: </a:t>
            </a:r>
            <a:r>
              <a:rPr lang="en-US" dirty="0" err="1" smtClean="0">
                <a:latin typeface="Consolas" pitchFamily="49" charset="0"/>
                <a:cs typeface="Consolas" pitchFamily="49" charset="0"/>
              </a:rPr>
              <a:t>Thread.VolatileRead</a:t>
            </a:r>
            <a:r>
              <a:rPr lang="en-US" dirty="0" smtClean="0"/>
              <a:t>: Performs </a:t>
            </a:r>
            <a:r>
              <a:rPr lang="en-US" dirty="0"/>
              <a:t>a volatile read from the specified address. The value at the given address is atomically loaded with acquire semantics, meaning that the read is guaranteed to occur prior to any references to memory that occur after the execution of this method in the current thread. It is recommended that </a:t>
            </a:r>
            <a:r>
              <a:rPr lang="en-US" sz="3100" dirty="0" err="1">
                <a:latin typeface="Consolas" pitchFamily="49" charset="0"/>
                <a:cs typeface="Consolas" pitchFamily="49" charset="0"/>
              </a:rPr>
              <a:t>Thread.VolatileRead</a:t>
            </a:r>
            <a:r>
              <a:rPr lang="en-US" dirty="0"/>
              <a:t> </a:t>
            </a:r>
            <a:r>
              <a:rPr lang="en-US" dirty="0" smtClean="0"/>
              <a:t>and </a:t>
            </a:r>
            <a:r>
              <a:rPr lang="en-US" sz="3100" dirty="0" err="1">
                <a:latin typeface="Consolas" pitchFamily="49" charset="0"/>
                <a:cs typeface="Consolas" pitchFamily="49" charset="0"/>
              </a:rPr>
              <a:t>Thread.VolatileWrite</a:t>
            </a:r>
            <a:r>
              <a:rPr lang="en-US" dirty="0" smtClean="0"/>
              <a:t> </a:t>
            </a:r>
            <a:r>
              <a:rPr lang="en-US" dirty="0"/>
              <a:t>be used in conjunction. Calling this method affects only this single access; other accesses to the same location are required to also be made using this method or </a:t>
            </a:r>
            <a:r>
              <a:rPr lang="en-US" sz="3100" dirty="0" err="1">
                <a:latin typeface="Consolas" pitchFamily="49" charset="0"/>
                <a:cs typeface="Consolas" pitchFamily="49" charset="0"/>
              </a:rPr>
              <a:t>Thread.VolatileWrite</a:t>
            </a:r>
            <a:r>
              <a:rPr lang="en-US" dirty="0" smtClean="0"/>
              <a:t> </a:t>
            </a:r>
            <a:r>
              <a:rPr lang="en-US" dirty="0"/>
              <a:t>if the volatile semantics are to be preserved. This method has exactly the same semantics as using the </a:t>
            </a:r>
            <a:r>
              <a:rPr lang="en-US" b="1" dirty="0"/>
              <a:t>volatile prefix on the load CIL instruction</a:t>
            </a:r>
            <a:r>
              <a:rPr lang="en-US" dirty="0"/>
              <a:t>, except that atomicity is provided for all types, not just those 32 bits or smaller in size</a:t>
            </a:r>
            <a:r>
              <a:rPr lang="en-US" dirty="0" smtClean="0"/>
              <a:t>.</a:t>
            </a:r>
          </a:p>
          <a:p>
            <a:r>
              <a:rPr lang="en-US" dirty="0"/>
              <a:t>MSDN: </a:t>
            </a:r>
            <a:r>
              <a:rPr lang="en-US" sz="3100" dirty="0" err="1">
                <a:latin typeface="Consolas" pitchFamily="49" charset="0"/>
                <a:cs typeface="Consolas" pitchFamily="49" charset="0"/>
              </a:rPr>
              <a:t>Thread.VolatileRead</a:t>
            </a:r>
            <a:r>
              <a:rPr lang="en-US" dirty="0"/>
              <a:t>: Reads the value of a field. The value is the latest written by any processor in a computer, regardless of the number of processors or the state of processor cache.</a:t>
            </a:r>
          </a:p>
          <a:p>
            <a:endParaRPr lang="en-US" dirty="0"/>
          </a:p>
          <a:p>
            <a:endParaRPr lang="en-US" dirty="0"/>
          </a:p>
        </p:txBody>
      </p:sp>
      <p:cxnSp>
        <p:nvCxnSpPr>
          <p:cNvPr id="5" name="Přímá spojnice 4"/>
          <p:cNvCxnSpPr/>
          <p:nvPr/>
        </p:nvCxnSpPr>
        <p:spPr>
          <a:xfrm>
            <a:off x="1733972" y="5265204"/>
            <a:ext cx="6048672" cy="720080"/>
          </a:xfrm>
          <a:prstGeom prst="line">
            <a:avLst/>
          </a:prstGeom>
        </p:spPr>
        <p:style>
          <a:lnRef idx="2">
            <a:schemeClr val="accent5"/>
          </a:lnRef>
          <a:fillRef idx="0">
            <a:schemeClr val="accent5"/>
          </a:fillRef>
          <a:effectRef idx="1">
            <a:schemeClr val="accent5"/>
          </a:effectRef>
          <a:fontRef idx="minor">
            <a:schemeClr val="tx1"/>
          </a:fontRef>
        </p:style>
      </p:cxnSp>
      <p:cxnSp>
        <p:nvCxnSpPr>
          <p:cNvPr id="6" name="Přímá spojnice 5"/>
          <p:cNvCxnSpPr/>
          <p:nvPr/>
        </p:nvCxnSpPr>
        <p:spPr>
          <a:xfrm flipV="1">
            <a:off x="1229916" y="5265204"/>
            <a:ext cx="7056784" cy="720080"/>
          </a:xfrm>
          <a:prstGeom prst="line">
            <a:avLst/>
          </a:prstGeom>
        </p:spPr>
        <p:style>
          <a:lnRef idx="2">
            <a:schemeClr val="accent5"/>
          </a:lnRef>
          <a:fillRef idx="0">
            <a:schemeClr val="accent5"/>
          </a:fillRef>
          <a:effectRef idx="1">
            <a:schemeClr val="accent5"/>
          </a:effectRef>
          <a:fontRef idx="minor">
            <a:schemeClr val="tx1"/>
          </a:fontRef>
        </p:style>
      </p:cxnSp>
      <p:sp>
        <p:nvSpPr>
          <p:cNvPr id="9" name="Zaoblený obdélník 8"/>
          <p:cNvSpPr/>
          <p:nvPr/>
        </p:nvSpPr>
        <p:spPr>
          <a:xfrm>
            <a:off x="5148064" y="5985284"/>
            <a:ext cx="1296144" cy="504056"/>
          </a:xfrm>
          <a:prstGeom prst="roundRect">
            <a:avLst/>
          </a:prstGeom>
          <a:gradFill>
            <a:gsLst>
              <a:gs pos="0">
                <a:srgbClr val="C00000"/>
              </a:gs>
              <a:gs pos="80000">
                <a:srgbClr val="FF5050"/>
              </a:gs>
              <a:gs pos="100000">
                <a:srgbClr val="FF6600"/>
              </a:gs>
            </a:gsLst>
          </a:gradFill>
        </p:spPr>
        <p:style>
          <a:lnRef idx="1">
            <a:schemeClr val="accent4"/>
          </a:lnRef>
          <a:fillRef idx="3">
            <a:schemeClr val="accent4"/>
          </a:fillRef>
          <a:effectRef idx="2">
            <a:schemeClr val="accent4"/>
          </a:effectRef>
          <a:fontRef idx="minor">
            <a:schemeClr val="lt1"/>
          </a:fontRef>
        </p:style>
        <p:txBody>
          <a:bodyPr rtlCol="0" anchor="ctr"/>
          <a:lstStyle/>
          <a:p>
            <a:pPr algn="ctr"/>
            <a:r>
              <a:rPr lang="en-US" dirty="0" smtClean="0"/>
              <a:t>NOT TRUE!</a:t>
            </a:r>
            <a:endParaRPr lang="en-US" dirty="0"/>
          </a:p>
        </p:txBody>
      </p:sp>
      <p:sp>
        <p:nvSpPr>
          <p:cNvPr id="10" name="Zaoblený obdélník 9"/>
          <p:cNvSpPr/>
          <p:nvPr/>
        </p:nvSpPr>
        <p:spPr>
          <a:xfrm>
            <a:off x="7956376" y="1950760"/>
            <a:ext cx="1152128" cy="504056"/>
          </a:xfrm>
          <a:prstGeom prst="round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dirty="0" smtClean="0"/>
              <a:t>CORRECT</a:t>
            </a:r>
            <a:endParaRPr lang="en-US" dirty="0"/>
          </a:p>
        </p:txBody>
      </p:sp>
    </p:spTree>
    <p:extLst>
      <p:ext uri="{BB962C8B-B14F-4D97-AF65-F5344CB8AC3E}">
        <p14:creationId xmlns:p14="http://schemas.microsoft.com/office/powerpoint/2010/main" val="41437452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dirty="0" smtClean="0"/>
              <a:t>Volatile Access – Part IV</a:t>
            </a:r>
            <a:endParaRPr lang="en-US" dirty="0"/>
          </a:p>
        </p:txBody>
      </p:sp>
      <p:sp>
        <p:nvSpPr>
          <p:cNvPr id="3" name="Zástupný symbol pro text 2"/>
          <p:cNvSpPr>
            <a:spLocks noGrp="1"/>
          </p:cNvSpPr>
          <p:nvPr>
            <p:ph type="body" sz="quarter" idx="13"/>
          </p:nvPr>
        </p:nvSpPr>
        <p:spPr/>
        <p:txBody>
          <a:bodyPr>
            <a:noAutofit/>
          </a:bodyPr>
          <a:lstStyle/>
          <a:p>
            <a:r>
              <a:rPr lang="en-US" sz="2000" dirty="0" err="1" smtClean="0">
                <a:latin typeface="Consolas" pitchFamily="49" charset="0"/>
                <a:cs typeface="Consolas" pitchFamily="49" charset="0"/>
              </a:rPr>
              <a:t>System.Threading.Thread.VolatileRead</a:t>
            </a:r>
            <a:r>
              <a:rPr lang="en-US" sz="2000" dirty="0" smtClean="0"/>
              <a:t>/</a:t>
            </a:r>
            <a:r>
              <a:rPr lang="en-US" sz="2000" dirty="0" err="1" smtClean="0">
                <a:latin typeface="Consolas" pitchFamily="49" charset="0"/>
                <a:cs typeface="Consolas" pitchFamily="49" charset="0"/>
              </a:rPr>
              <a:t>VolatileWrite</a:t>
            </a:r>
            <a:r>
              <a:rPr lang="en-US" sz="2000" dirty="0" smtClean="0"/>
              <a:t> from/to any field ↔ read/write from/to a </a:t>
            </a:r>
            <a:r>
              <a:rPr lang="en-US" sz="2000" dirty="0" smtClean="0">
                <a:latin typeface="Consolas" pitchFamily="49" charset="0"/>
                <a:cs typeface="Consolas" pitchFamily="49" charset="0"/>
              </a:rPr>
              <a:t>volatile</a:t>
            </a:r>
            <a:r>
              <a:rPr lang="en-US" sz="2000" dirty="0" smtClean="0"/>
              <a:t> field</a:t>
            </a:r>
          </a:p>
          <a:p>
            <a:endParaRPr lang="en-US" sz="2000" dirty="0" smtClean="0"/>
          </a:p>
          <a:p>
            <a:endParaRPr lang="en-US" sz="2000" dirty="0"/>
          </a:p>
          <a:p>
            <a:endParaRPr lang="en-US" sz="2000" dirty="0" smtClean="0"/>
          </a:p>
          <a:p>
            <a:r>
              <a:rPr lang="en-US" sz="2000" dirty="0" smtClean="0"/>
              <a:t>Volatile read/write is slower than normal read/write → excessive use of </a:t>
            </a:r>
            <a:r>
              <a:rPr lang="en-US" sz="2000" dirty="0">
                <a:latin typeface="Consolas" pitchFamily="49" charset="0"/>
                <a:cs typeface="Consolas" pitchFamily="49" charset="0"/>
              </a:rPr>
              <a:t>volatile</a:t>
            </a:r>
            <a:r>
              <a:rPr lang="en-US" sz="2000" dirty="0" smtClean="0"/>
              <a:t> fields can degrade </a:t>
            </a:r>
            <a:r>
              <a:rPr lang="en-US" sz="2000" dirty="0" err="1" smtClean="0"/>
              <a:t>performace</a:t>
            </a:r>
            <a:r>
              <a:rPr lang="en-US" sz="2000" dirty="0" smtClean="0"/>
              <a:t>!</a:t>
            </a:r>
          </a:p>
          <a:p>
            <a:r>
              <a:rPr lang="en-US" sz="2000" dirty="0" err="1">
                <a:latin typeface="Consolas" pitchFamily="49" charset="0"/>
                <a:cs typeface="Consolas" pitchFamily="49" charset="0"/>
              </a:rPr>
              <a:t>System.Threading.Thread.VolatileRead</a:t>
            </a:r>
            <a:r>
              <a:rPr lang="en-US" sz="2000" dirty="0"/>
              <a:t>/</a:t>
            </a:r>
            <a:r>
              <a:rPr lang="en-US" sz="2000" dirty="0" err="1">
                <a:latin typeface="Consolas" pitchFamily="49" charset="0"/>
                <a:cs typeface="Consolas" pitchFamily="49" charset="0"/>
              </a:rPr>
              <a:t>VolatileWrite</a:t>
            </a:r>
            <a:r>
              <a:rPr lang="en-US" sz="2000" dirty="0">
                <a:latin typeface="Consolas" pitchFamily="49" charset="0"/>
                <a:cs typeface="Consolas" pitchFamily="49" charset="0"/>
              </a:rPr>
              <a:t> </a:t>
            </a:r>
            <a:r>
              <a:rPr lang="en-US" sz="2000" dirty="0" smtClean="0"/>
              <a:t>allow to do volatile reads/writes only on need-to-do basis – i.e. </a:t>
            </a:r>
            <a:r>
              <a:rPr lang="en-US" sz="2000" b="1" dirty="0" smtClean="0"/>
              <a:t>only in parts of algorithm with data races</a:t>
            </a:r>
            <a:r>
              <a:rPr lang="en-US" sz="2000" dirty="0" smtClean="0"/>
              <a:t>, or allows volatile writes without volatile reads, etc.</a:t>
            </a:r>
            <a:endParaRPr lang="en-US" sz="2000" dirty="0"/>
          </a:p>
          <a:p>
            <a:endParaRPr lang="en-US" sz="2000" dirty="0"/>
          </a:p>
        </p:txBody>
      </p:sp>
      <p:sp>
        <p:nvSpPr>
          <p:cNvPr id="4" name="Šipka dolů 3"/>
          <p:cNvSpPr/>
          <p:nvPr/>
        </p:nvSpPr>
        <p:spPr>
          <a:xfrm>
            <a:off x="4067944" y="2204864"/>
            <a:ext cx="576064" cy="7200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93402364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r>
              <a:rPr lang="en-US" dirty="0" smtClean="0"/>
              <a:t>2 Threads Executing. Expected Output?</a:t>
            </a:r>
            <a:endParaRPr lang="cs-CZ" dirty="0" smtClean="0"/>
          </a:p>
        </p:txBody>
      </p:sp>
      <p:sp>
        <p:nvSpPr>
          <p:cNvPr id="10243" name="Rectangle 3"/>
          <p:cNvSpPr>
            <a:spLocks noGrp="1" noChangeArrowheads="1"/>
          </p:cNvSpPr>
          <p:nvPr>
            <p:ph type="body" idx="4294967295"/>
          </p:nvPr>
        </p:nvSpPr>
        <p:spPr>
          <a:xfrm>
            <a:off x="457200" y="1196752"/>
            <a:ext cx="8686800" cy="4910137"/>
          </a:xfrm>
          <a:prstGeom prst="rect">
            <a:avLst/>
          </a:prstGeom>
        </p:spPr>
        <p:txBody>
          <a:bodyPr>
            <a:normAutofit/>
          </a:bodyPr>
          <a:lstStyle/>
          <a:p>
            <a:pPr>
              <a:lnSpc>
                <a:spcPct val="90000"/>
              </a:lnSpc>
              <a:buFont typeface="Wingdings" pitchFamily="2" charset="2"/>
              <a:buNone/>
            </a:pPr>
            <a:r>
              <a:rPr lang="en-US" sz="1200" noProof="1" smtClean="0">
                <a:latin typeface="Courier New" pitchFamily="49" charset="0"/>
              </a:rPr>
              <a:t>volatile int a = 0;</a:t>
            </a:r>
          </a:p>
          <a:p>
            <a:pPr>
              <a:lnSpc>
                <a:spcPct val="90000"/>
              </a:lnSpc>
              <a:buFont typeface="Wingdings" pitchFamily="2" charset="2"/>
              <a:buNone/>
            </a:pPr>
            <a:r>
              <a:rPr lang="en-US" sz="1200" noProof="1" smtClean="0">
                <a:latin typeface="Courier New" pitchFamily="49" charset="0"/>
              </a:rPr>
              <a:t>volatile int b = 0;</a:t>
            </a:r>
          </a:p>
          <a:p>
            <a:pPr>
              <a:lnSpc>
                <a:spcPct val="90000"/>
              </a:lnSpc>
              <a:buFont typeface="Wingdings" pitchFamily="2" charset="2"/>
              <a:buNone/>
            </a:pPr>
            <a:endParaRPr lang="en-US" sz="1200" noProof="1">
              <a:latin typeface="Courier New" pitchFamily="49" charset="0"/>
            </a:endParaRPr>
          </a:p>
          <a:p>
            <a:pPr>
              <a:lnSpc>
                <a:spcPct val="90000"/>
              </a:lnSpc>
              <a:buFont typeface="Wingdings" pitchFamily="2" charset="2"/>
              <a:buNone/>
            </a:pPr>
            <a:r>
              <a:rPr lang="en-US" sz="1200" noProof="1" smtClean="0">
                <a:latin typeface="Courier New" pitchFamily="49" charset="0"/>
              </a:rPr>
              <a:t>void t1() {</a:t>
            </a:r>
          </a:p>
          <a:p>
            <a:pPr>
              <a:lnSpc>
                <a:spcPct val="90000"/>
              </a:lnSpc>
              <a:buFont typeface="Wingdings" pitchFamily="2" charset="2"/>
              <a:buNone/>
            </a:pPr>
            <a:r>
              <a:rPr lang="en-US" sz="1200" noProof="1" smtClean="0">
                <a:latin typeface="Courier New" pitchFamily="49" charset="0"/>
              </a:rPr>
              <a:t>	a = 1;</a:t>
            </a:r>
          </a:p>
          <a:p>
            <a:pPr>
              <a:lnSpc>
                <a:spcPct val="90000"/>
              </a:lnSpc>
              <a:buFont typeface="Wingdings" pitchFamily="2" charset="2"/>
              <a:buNone/>
            </a:pPr>
            <a:r>
              <a:rPr lang="en-US" sz="1200" noProof="1" smtClean="0">
                <a:latin typeface="Courier New" pitchFamily="49" charset="0"/>
              </a:rPr>
              <a:t>	Console.Write(b);</a:t>
            </a:r>
            <a:endParaRPr lang="en-US" sz="1200" noProof="1">
              <a:latin typeface="Courier New" pitchFamily="49" charset="0"/>
            </a:endParaRPr>
          </a:p>
          <a:p>
            <a:pPr>
              <a:lnSpc>
                <a:spcPct val="90000"/>
              </a:lnSpc>
              <a:buFont typeface="Wingdings" pitchFamily="2" charset="2"/>
              <a:buNone/>
            </a:pPr>
            <a:r>
              <a:rPr lang="en-US" sz="1200" noProof="1" smtClean="0">
                <a:latin typeface="Courier New" pitchFamily="49" charset="0"/>
              </a:rPr>
              <a:t>}</a:t>
            </a:r>
            <a:endParaRPr lang="en-US" sz="1200" dirty="0" smtClean="0">
              <a:latin typeface="Courier New" pitchFamily="49" charset="0"/>
            </a:endParaRPr>
          </a:p>
          <a:p>
            <a:pPr>
              <a:lnSpc>
                <a:spcPct val="90000"/>
              </a:lnSpc>
              <a:buFont typeface="Wingdings" pitchFamily="2" charset="2"/>
              <a:buNone/>
            </a:pPr>
            <a:endParaRPr lang="en-US" sz="1200" dirty="0" smtClean="0">
              <a:latin typeface="Courier New" pitchFamily="49" charset="0"/>
            </a:endParaRPr>
          </a:p>
          <a:p>
            <a:pPr>
              <a:lnSpc>
                <a:spcPct val="90000"/>
              </a:lnSpc>
              <a:buFont typeface="Wingdings" pitchFamily="2" charset="2"/>
              <a:buNone/>
            </a:pPr>
            <a:r>
              <a:rPr lang="en-US" sz="1200" dirty="0" smtClean="0">
                <a:latin typeface="Courier New" pitchFamily="49" charset="0"/>
              </a:rPr>
              <a:t>void t2() {</a:t>
            </a:r>
          </a:p>
          <a:p>
            <a:pPr>
              <a:lnSpc>
                <a:spcPct val="90000"/>
              </a:lnSpc>
              <a:buFont typeface="Wingdings" pitchFamily="2" charset="2"/>
              <a:buNone/>
            </a:pPr>
            <a:r>
              <a:rPr lang="en-US" sz="1200" smtClean="0">
                <a:latin typeface="Courier New" pitchFamily="49" charset="0"/>
              </a:rPr>
              <a:t>	b </a:t>
            </a:r>
            <a:r>
              <a:rPr lang="en-US" sz="1200" dirty="0" smtClean="0">
                <a:latin typeface="Courier New" pitchFamily="49" charset="0"/>
              </a:rPr>
              <a:t>= 1;</a:t>
            </a:r>
          </a:p>
          <a:p>
            <a:pPr>
              <a:lnSpc>
                <a:spcPct val="90000"/>
              </a:lnSpc>
              <a:buFont typeface="Wingdings" pitchFamily="2" charset="2"/>
              <a:buNone/>
            </a:pPr>
            <a:r>
              <a:rPr lang="en-US" sz="1200" smtClean="0">
                <a:latin typeface="Courier New" pitchFamily="49" charset="0"/>
              </a:rPr>
              <a:t>	Console.Write(a</a:t>
            </a:r>
            <a:r>
              <a:rPr lang="en-US" sz="1200" dirty="0" smtClean="0">
                <a:latin typeface="Courier New" pitchFamily="49" charset="0"/>
              </a:rPr>
              <a:t>);</a:t>
            </a:r>
          </a:p>
          <a:p>
            <a:pPr>
              <a:lnSpc>
                <a:spcPct val="90000"/>
              </a:lnSpc>
              <a:buFont typeface="Wingdings" pitchFamily="2" charset="2"/>
              <a:buNone/>
            </a:pPr>
            <a:r>
              <a:rPr lang="en-US" sz="1200" dirty="0" smtClean="0">
                <a:latin typeface="Courier New" pitchFamily="49" charset="0"/>
              </a:rPr>
              <a:t>}</a:t>
            </a:r>
          </a:p>
          <a:p>
            <a:pPr>
              <a:lnSpc>
                <a:spcPct val="90000"/>
              </a:lnSpc>
              <a:buFont typeface="Wingdings" pitchFamily="2" charset="2"/>
              <a:buNone/>
            </a:pPr>
            <a:endParaRPr lang="en-US" sz="1200" dirty="0">
              <a:latin typeface="Courier New" pitchFamily="49" charset="0"/>
            </a:endParaRPr>
          </a:p>
          <a:p>
            <a:pPr>
              <a:lnSpc>
                <a:spcPct val="90000"/>
              </a:lnSpc>
              <a:buFont typeface="Wingdings" pitchFamily="2" charset="2"/>
              <a:buNone/>
            </a:pPr>
            <a:endParaRPr lang="en-US" sz="1200" dirty="0" smtClean="0">
              <a:latin typeface="Courier New" pitchFamily="49" charset="0"/>
            </a:endParaRPr>
          </a:p>
        </p:txBody>
      </p:sp>
      <p:graphicFrame>
        <p:nvGraphicFramePr>
          <p:cNvPr id="4" name="Tabulka 3"/>
          <p:cNvGraphicFramePr>
            <a:graphicFrameLocks noGrp="1"/>
          </p:cNvGraphicFramePr>
          <p:nvPr>
            <p:extLst>
              <p:ext uri="{D42A27DB-BD31-4B8C-83A1-F6EECF244321}">
                <p14:modId xmlns:p14="http://schemas.microsoft.com/office/powerpoint/2010/main" val="2501599057"/>
              </p:ext>
            </p:extLst>
          </p:nvPr>
        </p:nvGraphicFramePr>
        <p:xfrm>
          <a:off x="539552" y="4365104"/>
          <a:ext cx="6912768" cy="1524000"/>
        </p:xfrm>
        <a:graphic>
          <a:graphicData uri="http://schemas.openxmlformats.org/drawingml/2006/table">
            <a:tbl>
              <a:tblPr firstRow="1" bandRow="1">
                <a:tableStyleId>{5C22544A-7EE6-4342-B048-85BDC9FD1C3A}</a:tableStyleId>
              </a:tblPr>
              <a:tblGrid>
                <a:gridCol w="720080"/>
                <a:gridCol w="6192688"/>
              </a:tblGrid>
              <a:tr h="300033">
                <a:tc>
                  <a:txBody>
                    <a:bodyPr/>
                    <a:lstStyle/>
                    <a:p>
                      <a:r>
                        <a:rPr lang="cs-CZ" sz="1400" dirty="0" err="1" smtClean="0"/>
                        <a:t>Option</a:t>
                      </a:r>
                      <a:endParaRPr lang="cs-CZ" sz="1400" dirty="0"/>
                    </a:p>
                  </a:txBody>
                  <a:tcPr/>
                </a:tc>
                <a:tc>
                  <a:txBody>
                    <a:bodyPr/>
                    <a:lstStyle/>
                    <a:p>
                      <a:r>
                        <a:rPr lang="cs-CZ" sz="1400" dirty="0" err="1" smtClean="0"/>
                        <a:t>Result</a:t>
                      </a:r>
                      <a:endParaRPr lang="cs-CZ" sz="1400" dirty="0"/>
                    </a:p>
                  </a:txBody>
                  <a:tcPr/>
                </a:tc>
              </a:tr>
              <a:tr h="300033">
                <a:tc>
                  <a:txBody>
                    <a:bodyPr/>
                    <a:lstStyle/>
                    <a:p>
                      <a:r>
                        <a:rPr lang="cs-CZ" sz="1400" dirty="0" smtClean="0"/>
                        <a:t>A</a:t>
                      </a:r>
                      <a:endParaRPr lang="cs-CZ" sz="1400" dirty="0"/>
                    </a:p>
                  </a:txBody>
                  <a:tcPr/>
                </a:tc>
                <a:tc>
                  <a:txBody>
                    <a:bodyPr/>
                    <a:lstStyle/>
                    <a:p>
                      <a:r>
                        <a:rPr lang="en-US" sz="1400" i="0" dirty="0" smtClean="0"/>
                        <a:t>0 0</a:t>
                      </a:r>
                      <a:endParaRPr lang="cs-CZ" sz="1400" i="0" dirty="0"/>
                    </a:p>
                  </a:txBody>
                  <a:tcPr/>
                </a:tc>
              </a:tr>
              <a:tr h="300033">
                <a:tc>
                  <a:txBody>
                    <a:bodyPr/>
                    <a:lstStyle/>
                    <a:p>
                      <a:r>
                        <a:rPr lang="cs-CZ" sz="1400" dirty="0" smtClean="0"/>
                        <a:t>B</a:t>
                      </a:r>
                      <a:endParaRPr lang="cs-CZ" sz="1400" dirty="0"/>
                    </a:p>
                  </a:txBody>
                  <a:tcPr/>
                </a:tc>
                <a:tc>
                  <a:txBody>
                    <a:bodyPr/>
                    <a:lstStyle/>
                    <a:p>
                      <a:r>
                        <a:rPr lang="en-US" sz="1400" i="0" dirty="0" smtClean="0"/>
                        <a:t>0</a:t>
                      </a:r>
                      <a:r>
                        <a:rPr lang="en-US" sz="1400" i="0" baseline="0" dirty="0" smtClean="0"/>
                        <a:t> 1</a:t>
                      </a:r>
                      <a:endParaRPr lang="cs-CZ" sz="1400" i="0" dirty="0"/>
                    </a:p>
                  </a:txBody>
                  <a:tcPr/>
                </a:tc>
              </a:tr>
              <a:tr h="300033">
                <a:tc>
                  <a:txBody>
                    <a:bodyPr/>
                    <a:lstStyle/>
                    <a:p>
                      <a:r>
                        <a:rPr lang="cs-CZ" sz="1400" dirty="0" smtClean="0"/>
                        <a:t>C</a:t>
                      </a:r>
                      <a:endParaRPr lang="cs-CZ" sz="1400" dirty="0"/>
                    </a:p>
                  </a:txBody>
                  <a:tcPr/>
                </a:tc>
                <a:tc>
                  <a:txBody>
                    <a:bodyPr/>
                    <a:lstStyle/>
                    <a:p>
                      <a:r>
                        <a:rPr lang="en-US" sz="1400" i="0" dirty="0" smtClean="0"/>
                        <a:t>1</a:t>
                      </a:r>
                      <a:r>
                        <a:rPr lang="en-US" sz="1400" i="0" baseline="0" dirty="0" smtClean="0"/>
                        <a:t> 0</a:t>
                      </a:r>
                      <a:endParaRPr lang="cs-CZ" sz="1400" i="0" dirty="0"/>
                    </a:p>
                  </a:txBody>
                  <a:tcPr/>
                </a:tc>
              </a:tr>
              <a:tr h="300033">
                <a:tc>
                  <a:txBody>
                    <a:bodyPr/>
                    <a:lstStyle/>
                    <a:p>
                      <a:r>
                        <a:rPr lang="cs-CZ" sz="1400" dirty="0" smtClean="0"/>
                        <a:t>D</a:t>
                      </a:r>
                      <a:endParaRPr lang="cs-CZ" sz="1400" dirty="0"/>
                    </a:p>
                  </a:txBody>
                  <a:tcPr/>
                </a:tc>
                <a:tc>
                  <a:txBody>
                    <a:bodyPr/>
                    <a:lstStyle/>
                    <a:p>
                      <a:r>
                        <a:rPr lang="en-US" sz="1400" i="0" dirty="0" smtClean="0"/>
                        <a:t>1</a:t>
                      </a:r>
                      <a:r>
                        <a:rPr lang="en-US" sz="1400" i="0" baseline="0" dirty="0" smtClean="0"/>
                        <a:t> 1</a:t>
                      </a:r>
                      <a:endParaRPr lang="cs-CZ" sz="1400" i="0" dirty="0"/>
                    </a:p>
                  </a:txBody>
                  <a:tcPr/>
                </a:tc>
              </a:tr>
            </a:tbl>
          </a:graphicData>
        </a:graphic>
      </p:graphicFrame>
    </p:spTree>
    <p:extLst>
      <p:ext uri="{BB962C8B-B14F-4D97-AF65-F5344CB8AC3E}">
        <p14:creationId xmlns:p14="http://schemas.microsoft.com/office/powerpoint/2010/main" val="312746368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r>
              <a:rPr lang="en-US" dirty="0" smtClean="0"/>
              <a:t>2 Threads Executing. Expected Output?</a:t>
            </a:r>
            <a:endParaRPr lang="cs-CZ" dirty="0" smtClean="0"/>
          </a:p>
        </p:txBody>
      </p:sp>
      <p:sp>
        <p:nvSpPr>
          <p:cNvPr id="10243" name="Rectangle 3"/>
          <p:cNvSpPr>
            <a:spLocks noGrp="1" noChangeArrowheads="1"/>
          </p:cNvSpPr>
          <p:nvPr>
            <p:ph type="body" idx="4294967295"/>
          </p:nvPr>
        </p:nvSpPr>
        <p:spPr>
          <a:xfrm>
            <a:off x="457200" y="1196752"/>
            <a:ext cx="8686800" cy="4910137"/>
          </a:xfrm>
          <a:prstGeom prst="rect">
            <a:avLst/>
          </a:prstGeom>
        </p:spPr>
        <p:txBody>
          <a:bodyPr>
            <a:normAutofit/>
          </a:bodyPr>
          <a:lstStyle/>
          <a:p>
            <a:pPr>
              <a:lnSpc>
                <a:spcPct val="90000"/>
              </a:lnSpc>
              <a:buFont typeface="Wingdings" pitchFamily="2" charset="2"/>
              <a:buNone/>
            </a:pPr>
            <a:r>
              <a:rPr lang="en-US" sz="1200" noProof="1" smtClean="0">
                <a:latin typeface="Courier New" pitchFamily="49" charset="0"/>
              </a:rPr>
              <a:t>volatile int a = 0;</a:t>
            </a:r>
          </a:p>
          <a:p>
            <a:pPr>
              <a:lnSpc>
                <a:spcPct val="90000"/>
              </a:lnSpc>
              <a:buFont typeface="Wingdings" pitchFamily="2" charset="2"/>
              <a:buNone/>
            </a:pPr>
            <a:r>
              <a:rPr lang="en-US" sz="1200" noProof="1" smtClean="0">
                <a:latin typeface="Courier New" pitchFamily="49" charset="0"/>
              </a:rPr>
              <a:t>volatile int b = 0;</a:t>
            </a:r>
          </a:p>
          <a:p>
            <a:pPr>
              <a:lnSpc>
                <a:spcPct val="90000"/>
              </a:lnSpc>
              <a:buFont typeface="Wingdings" pitchFamily="2" charset="2"/>
              <a:buNone/>
            </a:pPr>
            <a:endParaRPr lang="en-US" sz="1200" noProof="1">
              <a:latin typeface="Courier New" pitchFamily="49" charset="0"/>
            </a:endParaRPr>
          </a:p>
          <a:p>
            <a:pPr>
              <a:lnSpc>
                <a:spcPct val="90000"/>
              </a:lnSpc>
              <a:buFont typeface="Wingdings" pitchFamily="2" charset="2"/>
              <a:buNone/>
            </a:pPr>
            <a:r>
              <a:rPr lang="en-US" sz="1200" noProof="1" smtClean="0">
                <a:latin typeface="Courier New" pitchFamily="49" charset="0"/>
              </a:rPr>
              <a:t>void t1() {</a:t>
            </a:r>
          </a:p>
          <a:p>
            <a:pPr>
              <a:lnSpc>
                <a:spcPct val="90000"/>
              </a:lnSpc>
              <a:buFont typeface="Wingdings" pitchFamily="2" charset="2"/>
              <a:buNone/>
            </a:pPr>
            <a:r>
              <a:rPr lang="en-US" sz="1200" noProof="1" smtClean="0">
                <a:latin typeface="Courier New" pitchFamily="49" charset="0"/>
              </a:rPr>
              <a:t>	a = 1;</a:t>
            </a:r>
          </a:p>
          <a:p>
            <a:pPr>
              <a:lnSpc>
                <a:spcPct val="90000"/>
              </a:lnSpc>
              <a:buFont typeface="Wingdings" pitchFamily="2" charset="2"/>
              <a:buNone/>
            </a:pPr>
            <a:r>
              <a:rPr lang="en-US" sz="1200" noProof="1" smtClean="0">
                <a:latin typeface="Courier New" pitchFamily="49" charset="0"/>
              </a:rPr>
              <a:t>	Console.Write(b);</a:t>
            </a:r>
            <a:endParaRPr lang="en-US" sz="1200" noProof="1">
              <a:latin typeface="Courier New" pitchFamily="49" charset="0"/>
            </a:endParaRPr>
          </a:p>
          <a:p>
            <a:pPr>
              <a:lnSpc>
                <a:spcPct val="90000"/>
              </a:lnSpc>
              <a:buFont typeface="Wingdings" pitchFamily="2" charset="2"/>
              <a:buNone/>
            </a:pPr>
            <a:r>
              <a:rPr lang="en-US" sz="1200" noProof="1" smtClean="0">
                <a:latin typeface="Courier New" pitchFamily="49" charset="0"/>
              </a:rPr>
              <a:t>}</a:t>
            </a:r>
            <a:endParaRPr lang="en-US" sz="1200" dirty="0" smtClean="0">
              <a:latin typeface="Courier New" pitchFamily="49" charset="0"/>
            </a:endParaRPr>
          </a:p>
          <a:p>
            <a:pPr>
              <a:lnSpc>
                <a:spcPct val="90000"/>
              </a:lnSpc>
              <a:buFont typeface="Wingdings" pitchFamily="2" charset="2"/>
              <a:buNone/>
            </a:pPr>
            <a:endParaRPr lang="en-US" sz="1200" dirty="0" smtClean="0">
              <a:latin typeface="Courier New" pitchFamily="49" charset="0"/>
            </a:endParaRPr>
          </a:p>
          <a:p>
            <a:pPr>
              <a:lnSpc>
                <a:spcPct val="90000"/>
              </a:lnSpc>
              <a:buFont typeface="Wingdings" pitchFamily="2" charset="2"/>
              <a:buNone/>
            </a:pPr>
            <a:r>
              <a:rPr lang="en-US" sz="1200" dirty="0" smtClean="0">
                <a:latin typeface="Courier New" pitchFamily="49" charset="0"/>
              </a:rPr>
              <a:t>void t2() {</a:t>
            </a:r>
          </a:p>
          <a:p>
            <a:pPr>
              <a:lnSpc>
                <a:spcPct val="90000"/>
              </a:lnSpc>
              <a:buFont typeface="Wingdings" pitchFamily="2" charset="2"/>
              <a:buNone/>
            </a:pPr>
            <a:r>
              <a:rPr lang="en-US" sz="1200" smtClean="0">
                <a:latin typeface="Courier New" pitchFamily="49" charset="0"/>
              </a:rPr>
              <a:t>	b </a:t>
            </a:r>
            <a:r>
              <a:rPr lang="en-US" sz="1200" dirty="0" smtClean="0">
                <a:latin typeface="Courier New" pitchFamily="49" charset="0"/>
              </a:rPr>
              <a:t>= 1;</a:t>
            </a:r>
          </a:p>
          <a:p>
            <a:pPr>
              <a:lnSpc>
                <a:spcPct val="90000"/>
              </a:lnSpc>
              <a:buFont typeface="Wingdings" pitchFamily="2" charset="2"/>
              <a:buNone/>
            </a:pPr>
            <a:r>
              <a:rPr lang="en-US" sz="1200" smtClean="0">
                <a:latin typeface="Courier New" pitchFamily="49" charset="0"/>
              </a:rPr>
              <a:t>	Console.Write(a</a:t>
            </a:r>
            <a:r>
              <a:rPr lang="en-US" sz="1200" dirty="0" smtClean="0">
                <a:latin typeface="Courier New" pitchFamily="49" charset="0"/>
              </a:rPr>
              <a:t>);</a:t>
            </a:r>
          </a:p>
          <a:p>
            <a:pPr>
              <a:lnSpc>
                <a:spcPct val="90000"/>
              </a:lnSpc>
              <a:buFont typeface="Wingdings" pitchFamily="2" charset="2"/>
              <a:buNone/>
            </a:pPr>
            <a:r>
              <a:rPr lang="en-US" sz="1200" dirty="0" smtClean="0">
                <a:latin typeface="Courier New" pitchFamily="49" charset="0"/>
              </a:rPr>
              <a:t>}</a:t>
            </a:r>
          </a:p>
          <a:p>
            <a:pPr>
              <a:lnSpc>
                <a:spcPct val="90000"/>
              </a:lnSpc>
              <a:buFont typeface="Wingdings" pitchFamily="2" charset="2"/>
              <a:buNone/>
            </a:pPr>
            <a:endParaRPr lang="en-US" sz="1200" dirty="0">
              <a:latin typeface="Courier New" pitchFamily="49" charset="0"/>
            </a:endParaRPr>
          </a:p>
          <a:p>
            <a:pPr>
              <a:lnSpc>
                <a:spcPct val="90000"/>
              </a:lnSpc>
              <a:buFont typeface="Wingdings" pitchFamily="2" charset="2"/>
              <a:buNone/>
            </a:pPr>
            <a:endParaRPr lang="en-US" sz="1200" dirty="0" smtClean="0">
              <a:latin typeface="Courier New" pitchFamily="49" charset="0"/>
            </a:endParaRPr>
          </a:p>
        </p:txBody>
      </p:sp>
      <p:graphicFrame>
        <p:nvGraphicFramePr>
          <p:cNvPr id="4" name="Tabulka 3"/>
          <p:cNvGraphicFramePr>
            <a:graphicFrameLocks noGrp="1"/>
          </p:cNvGraphicFramePr>
          <p:nvPr>
            <p:extLst>
              <p:ext uri="{D42A27DB-BD31-4B8C-83A1-F6EECF244321}">
                <p14:modId xmlns:p14="http://schemas.microsoft.com/office/powerpoint/2010/main" val="1286770622"/>
              </p:ext>
            </p:extLst>
          </p:nvPr>
        </p:nvGraphicFramePr>
        <p:xfrm>
          <a:off x="539552" y="4365104"/>
          <a:ext cx="6912768" cy="1524000"/>
        </p:xfrm>
        <a:graphic>
          <a:graphicData uri="http://schemas.openxmlformats.org/drawingml/2006/table">
            <a:tbl>
              <a:tblPr firstRow="1" bandRow="1">
                <a:tableStyleId>{5C22544A-7EE6-4342-B048-85BDC9FD1C3A}</a:tableStyleId>
              </a:tblPr>
              <a:tblGrid>
                <a:gridCol w="720080"/>
                <a:gridCol w="6192688"/>
              </a:tblGrid>
              <a:tr h="300033">
                <a:tc>
                  <a:txBody>
                    <a:bodyPr/>
                    <a:lstStyle/>
                    <a:p>
                      <a:r>
                        <a:rPr lang="cs-CZ" sz="1400" dirty="0" err="1" smtClean="0"/>
                        <a:t>Option</a:t>
                      </a:r>
                      <a:endParaRPr lang="cs-CZ" sz="1400" dirty="0"/>
                    </a:p>
                  </a:txBody>
                  <a:tcPr/>
                </a:tc>
                <a:tc>
                  <a:txBody>
                    <a:bodyPr/>
                    <a:lstStyle/>
                    <a:p>
                      <a:r>
                        <a:rPr lang="cs-CZ" sz="1400" dirty="0" err="1" smtClean="0"/>
                        <a:t>Result</a:t>
                      </a:r>
                      <a:endParaRPr lang="cs-CZ" sz="1400" dirty="0"/>
                    </a:p>
                  </a:txBody>
                  <a:tcPr/>
                </a:tc>
              </a:tr>
              <a:tr h="300033">
                <a:tc>
                  <a:txBody>
                    <a:bodyPr/>
                    <a:lstStyle/>
                    <a:p>
                      <a:r>
                        <a:rPr lang="cs-CZ" sz="1400" dirty="0" smtClean="0"/>
                        <a:t>A</a:t>
                      </a:r>
                      <a:endParaRPr lang="cs-CZ" sz="1400" dirty="0"/>
                    </a:p>
                  </a:txBody>
                  <a:tcPr>
                    <a:solidFill>
                      <a:srgbClr val="FF0000"/>
                    </a:solidFill>
                  </a:tcPr>
                </a:tc>
                <a:tc>
                  <a:txBody>
                    <a:bodyPr/>
                    <a:lstStyle/>
                    <a:p>
                      <a:r>
                        <a:rPr lang="en-US" sz="1400" i="0" dirty="0" smtClean="0"/>
                        <a:t>0 0 – still possible due to volatile read’s acquire semantics!</a:t>
                      </a:r>
                      <a:endParaRPr lang="cs-CZ" sz="1400" i="0" dirty="0"/>
                    </a:p>
                  </a:txBody>
                  <a:tcPr>
                    <a:solidFill>
                      <a:srgbClr val="FF0000"/>
                    </a:solidFill>
                  </a:tcPr>
                </a:tc>
              </a:tr>
              <a:tr h="300033">
                <a:tc>
                  <a:txBody>
                    <a:bodyPr/>
                    <a:lstStyle/>
                    <a:p>
                      <a:r>
                        <a:rPr lang="cs-CZ" sz="1400" dirty="0" smtClean="0"/>
                        <a:t>B</a:t>
                      </a:r>
                      <a:endParaRPr lang="cs-CZ" sz="1400" dirty="0"/>
                    </a:p>
                  </a:txBody>
                  <a:tcPr/>
                </a:tc>
                <a:tc>
                  <a:txBody>
                    <a:bodyPr/>
                    <a:lstStyle/>
                    <a:p>
                      <a:r>
                        <a:rPr lang="en-US" sz="1400" i="0" dirty="0" smtClean="0"/>
                        <a:t>0</a:t>
                      </a:r>
                      <a:r>
                        <a:rPr lang="en-US" sz="1400" i="0" baseline="0" dirty="0" smtClean="0"/>
                        <a:t> 1</a:t>
                      </a:r>
                      <a:endParaRPr lang="cs-CZ" sz="1400" i="0" dirty="0"/>
                    </a:p>
                  </a:txBody>
                  <a:tcPr/>
                </a:tc>
              </a:tr>
              <a:tr h="300033">
                <a:tc>
                  <a:txBody>
                    <a:bodyPr/>
                    <a:lstStyle/>
                    <a:p>
                      <a:r>
                        <a:rPr lang="cs-CZ" sz="1400" dirty="0" smtClean="0"/>
                        <a:t>C</a:t>
                      </a:r>
                      <a:endParaRPr lang="cs-CZ" sz="1400" dirty="0"/>
                    </a:p>
                  </a:txBody>
                  <a:tcPr>
                    <a:solidFill>
                      <a:schemeClr val="accent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i="0" dirty="0" smtClean="0"/>
                        <a:t>1</a:t>
                      </a:r>
                      <a:r>
                        <a:rPr lang="en-US" sz="1400" i="0" baseline="0" dirty="0" smtClean="0"/>
                        <a:t> 0</a:t>
                      </a:r>
                      <a:endParaRPr lang="cs-CZ" sz="1400" i="0" dirty="0"/>
                    </a:p>
                  </a:txBody>
                  <a:tcPr>
                    <a:solidFill>
                      <a:schemeClr val="accent1">
                        <a:lumMod val="20000"/>
                        <a:lumOff val="80000"/>
                      </a:schemeClr>
                    </a:solidFill>
                  </a:tcPr>
                </a:tc>
              </a:tr>
              <a:tr h="300033">
                <a:tc>
                  <a:txBody>
                    <a:bodyPr/>
                    <a:lstStyle/>
                    <a:p>
                      <a:r>
                        <a:rPr lang="cs-CZ" sz="1400" dirty="0" smtClean="0"/>
                        <a:t>D</a:t>
                      </a:r>
                      <a:endParaRPr lang="cs-CZ" sz="1400" dirty="0"/>
                    </a:p>
                  </a:txBody>
                  <a:tcPr/>
                </a:tc>
                <a:tc>
                  <a:txBody>
                    <a:bodyPr/>
                    <a:lstStyle/>
                    <a:p>
                      <a:r>
                        <a:rPr lang="en-US" sz="1400" i="0" dirty="0" smtClean="0"/>
                        <a:t>1</a:t>
                      </a:r>
                      <a:r>
                        <a:rPr lang="en-US" sz="1400" i="0" baseline="0" dirty="0" smtClean="0"/>
                        <a:t> 1</a:t>
                      </a:r>
                      <a:endParaRPr lang="cs-CZ" sz="1400" i="0" dirty="0"/>
                    </a:p>
                  </a:txBody>
                  <a:tcPr/>
                </a:tc>
              </a:tr>
            </a:tbl>
          </a:graphicData>
        </a:graphic>
      </p:graphicFrame>
    </p:spTree>
    <p:extLst>
      <p:ext uri="{BB962C8B-B14F-4D97-AF65-F5344CB8AC3E}">
        <p14:creationId xmlns:p14="http://schemas.microsoft.com/office/powerpoint/2010/main" val="116939413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dirty="0" err="1" smtClean="0"/>
              <a:t>Thread.MemoryBarrier</a:t>
            </a:r>
            <a:r>
              <a:rPr lang="en-US" dirty="0" smtClean="0"/>
              <a:t>()</a:t>
            </a:r>
            <a:endParaRPr lang="en-US" dirty="0"/>
          </a:p>
        </p:txBody>
      </p:sp>
      <p:sp>
        <p:nvSpPr>
          <p:cNvPr id="3" name="Zástupný symbol pro text 2"/>
          <p:cNvSpPr>
            <a:spLocks noGrp="1"/>
          </p:cNvSpPr>
          <p:nvPr>
            <p:ph type="body" sz="quarter" idx="13"/>
          </p:nvPr>
        </p:nvSpPr>
        <p:spPr/>
        <p:txBody>
          <a:bodyPr>
            <a:normAutofit/>
          </a:bodyPr>
          <a:lstStyle/>
          <a:p>
            <a:r>
              <a:rPr lang="en-US" sz="2400" dirty="0" smtClean="0"/>
              <a:t>ECMA: Guarantees </a:t>
            </a:r>
            <a:r>
              <a:rPr lang="en-US" sz="2400" dirty="0"/>
              <a:t>that all subsequent loads or stores from the current thread will not access memory until after all previous loads and stores from the current thread have completed, as observed from this or other threads.</a:t>
            </a:r>
          </a:p>
          <a:p>
            <a:r>
              <a:rPr lang="en-US" sz="1800" i="1" dirty="0" smtClean="0"/>
              <a:t>MSDN: The </a:t>
            </a:r>
            <a:r>
              <a:rPr lang="en-US" sz="1800" i="1" dirty="0"/>
              <a:t>processor executing the current thread cannot reorder instructions in such a way that memory accesses prior to the call to </a:t>
            </a:r>
            <a:r>
              <a:rPr lang="en-US" sz="1800" i="1" dirty="0" err="1">
                <a:latin typeface="Consolas" pitchFamily="49" charset="0"/>
                <a:cs typeface="Consolas" pitchFamily="49" charset="0"/>
              </a:rPr>
              <a:t>MemoryBarrier</a:t>
            </a:r>
            <a:r>
              <a:rPr lang="en-US" sz="1800" i="1" dirty="0"/>
              <a:t> execute after memory accesses that follow the call to </a:t>
            </a:r>
            <a:r>
              <a:rPr lang="en-US" sz="1800" i="1" dirty="0" err="1">
                <a:latin typeface="Consolas" pitchFamily="49" charset="0"/>
                <a:cs typeface="Consolas" pitchFamily="49" charset="0"/>
              </a:rPr>
              <a:t>MemoryBarrier</a:t>
            </a:r>
            <a:r>
              <a:rPr lang="en-US" sz="1800" i="1" dirty="0"/>
              <a:t>.</a:t>
            </a:r>
          </a:p>
        </p:txBody>
      </p:sp>
    </p:spTree>
    <p:extLst>
      <p:ext uri="{BB962C8B-B14F-4D97-AF65-F5344CB8AC3E}">
        <p14:creationId xmlns:p14="http://schemas.microsoft.com/office/powerpoint/2010/main" val="87172538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r>
              <a:rPr lang="en-US" dirty="0" smtClean="0"/>
              <a:t>2 Threads Executing. Expected Output?</a:t>
            </a:r>
            <a:endParaRPr lang="cs-CZ" dirty="0" smtClean="0"/>
          </a:p>
        </p:txBody>
      </p:sp>
      <p:sp>
        <p:nvSpPr>
          <p:cNvPr id="10243" name="Rectangle 3"/>
          <p:cNvSpPr>
            <a:spLocks noGrp="1" noChangeArrowheads="1"/>
          </p:cNvSpPr>
          <p:nvPr>
            <p:ph type="body" idx="4294967295"/>
          </p:nvPr>
        </p:nvSpPr>
        <p:spPr>
          <a:xfrm>
            <a:off x="457200" y="1196752"/>
            <a:ext cx="8686800" cy="4910137"/>
          </a:xfrm>
          <a:prstGeom prst="rect">
            <a:avLst/>
          </a:prstGeom>
        </p:spPr>
        <p:txBody>
          <a:bodyPr>
            <a:normAutofit/>
          </a:bodyPr>
          <a:lstStyle/>
          <a:p>
            <a:pPr>
              <a:lnSpc>
                <a:spcPct val="90000"/>
              </a:lnSpc>
              <a:buFont typeface="Wingdings" pitchFamily="2" charset="2"/>
              <a:buNone/>
            </a:pPr>
            <a:r>
              <a:rPr lang="en-US" sz="1200" noProof="1" smtClean="0">
                <a:latin typeface="Courier New" pitchFamily="49" charset="0"/>
              </a:rPr>
              <a:t>int a = 0;</a:t>
            </a:r>
          </a:p>
          <a:p>
            <a:pPr>
              <a:lnSpc>
                <a:spcPct val="90000"/>
              </a:lnSpc>
              <a:buFont typeface="Wingdings" pitchFamily="2" charset="2"/>
              <a:buNone/>
            </a:pPr>
            <a:r>
              <a:rPr lang="en-US" sz="1200" noProof="1" smtClean="0">
                <a:latin typeface="Courier New" pitchFamily="49" charset="0"/>
              </a:rPr>
              <a:t>int b = 0;</a:t>
            </a:r>
          </a:p>
          <a:p>
            <a:pPr>
              <a:lnSpc>
                <a:spcPct val="90000"/>
              </a:lnSpc>
              <a:buFont typeface="Wingdings" pitchFamily="2" charset="2"/>
              <a:buNone/>
            </a:pPr>
            <a:endParaRPr lang="en-US" sz="1200" noProof="1">
              <a:latin typeface="Courier New" pitchFamily="49" charset="0"/>
            </a:endParaRPr>
          </a:p>
          <a:p>
            <a:pPr>
              <a:lnSpc>
                <a:spcPct val="90000"/>
              </a:lnSpc>
              <a:buFont typeface="Wingdings" pitchFamily="2" charset="2"/>
              <a:buNone/>
            </a:pPr>
            <a:r>
              <a:rPr lang="en-US" sz="1200" noProof="1" smtClean="0">
                <a:latin typeface="Courier New" pitchFamily="49" charset="0"/>
              </a:rPr>
              <a:t>void t1() {</a:t>
            </a:r>
          </a:p>
          <a:p>
            <a:pPr>
              <a:lnSpc>
                <a:spcPct val="90000"/>
              </a:lnSpc>
              <a:buFont typeface="Wingdings" pitchFamily="2" charset="2"/>
              <a:buNone/>
            </a:pPr>
            <a:r>
              <a:rPr lang="en-US" sz="1200" noProof="1" smtClean="0">
                <a:latin typeface="Courier New" pitchFamily="49" charset="0"/>
              </a:rPr>
              <a:t>	a = 1;</a:t>
            </a:r>
          </a:p>
          <a:p>
            <a:pPr>
              <a:lnSpc>
                <a:spcPct val="90000"/>
              </a:lnSpc>
              <a:buFont typeface="Wingdings" pitchFamily="2" charset="2"/>
              <a:buNone/>
            </a:pPr>
            <a:r>
              <a:rPr lang="en-US" sz="1200" noProof="1" smtClean="0">
                <a:latin typeface="Courier New" pitchFamily="49" charset="0"/>
              </a:rPr>
              <a:t>	Thread.MemoryBarrier();</a:t>
            </a:r>
          </a:p>
          <a:p>
            <a:pPr>
              <a:lnSpc>
                <a:spcPct val="90000"/>
              </a:lnSpc>
              <a:buFont typeface="Wingdings" pitchFamily="2" charset="2"/>
              <a:buNone/>
            </a:pPr>
            <a:r>
              <a:rPr lang="en-US" sz="1200" noProof="1" smtClean="0">
                <a:latin typeface="Courier New" pitchFamily="49" charset="0"/>
              </a:rPr>
              <a:t>	Console.Write(b);</a:t>
            </a:r>
            <a:endParaRPr lang="en-US" sz="1200" noProof="1">
              <a:latin typeface="Courier New" pitchFamily="49" charset="0"/>
            </a:endParaRPr>
          </a:p>
          <a:p>
            <a:pPr>
              <a:lnSpc>
                <a:spcPct val="90000"/>
              </a:lnSpc>
              <a:buFont typeface="Wingdings" pitchFamily="2" charset="2"/>
              <a:buNone/>
            </a:pPr>
            <a:r>
              <a:rPr lang="en-US" sz="1200" noProof="1" smtClean="0">
                <a:latin typeface="Courier New" pitchFamily="49" charset="0"/>
              </a:rPr>
              <a:t>}</a:t>
            </a:r>
            <a:endParaRPr lang="en-US" sz="1200" dirty="0" smtClean="0">
              <a:latin typeface="Courier New" pitchFamily="49" charset="0"/>
            </a:endParaRPr>
          </a:p>
          <a:p>
            <a:pPr>
              <a:lnSpc>
                <a:spcPct val="90000"/>
              </a:lnSpc>
              <a:buFont typeface="Wingdings" pitchFamily="2" charset="2"/>
              <a:buNone/>
            </a:pPr>
            <a:endParaRPr lang="en-US" sz="1200" dirty="0" smtClean="0">
              <a:latin typeface="Courier New" pitchFamily="49" charset="0"/>
            </a:endParaRPr>
          </a:p>
          <a:p>
            <a:pPr>
              <a:lnSpc>
                <a:spcPct val="90000"/>
              </a:lnSpc>
              <a:buFont typeface="Wingdings" pitchFamily="2" charset="2"/>
              <a:buNone/>
            </a:pPr>
            <a:r>
              <a:rPr lang="en-US" sz="1200" dirty="0" smtClean="0">
                <a:latin typeface="Courier New" pitchFamily="49" charset="0"/>
              </a:rPr>
              <a:t>void t2() {</a:t>
            </a:r>
          </a:p>
          <a:p>
            <a:pPr>
              <a:lnSpc>
                <a:spcPct val="90000"/>
              </a:lnSpc>
              <a:buFont typeface="Wingdings" pitchFamily="2" charset="2"/>
              <a:buNone/>
            </a:pPr>
            <a:r>
              <a:rPr lang="en-US" sz="1200" dirty="0" smtClean="0">
                <a:latin typeface="Courier New" pitchFamily="49" charset="0"/>
              </a:rPr>
              <a:t>	b = 1;</a:t>
            </a:r>
          </a:p>
          <a:p>
            <a:pPr>
              <a:lnSpc>
                <a:spcPct val="90000"/>
              </a:lnSpc>
              <a:buFont typeface="Wingdings" pitchFamily="2" charset="2"/>
              <a:buNone/>
            </a:pPr>
            <a:r>
              <a:rPr lang="en-US" sz="1200" noProof="1" smtClean="0">
                <a:latin typeface="Courier New" pitchFamily="49" charset="0"/>
              </a:rPr>
              <a:t>	Thread.MemoryBarrier</a:t>
            </a:r>
            <a:r>
              <a:rPr lang="en-US" sz="1200" noProof="1">
                <a:latin typeface="Courier New" pitchFamily="49" charset="0"/>
              </a:rPr>
              <a:t>();</a:t>
            </a:r>
            <a:endParaRPr lang="en-US" sz="1200" dirty="0" smtClean="0">
              <a:latin typeface="Courier New" pitchFamily="49" charset="0"/>
            </a:endParaRPr>
          </a:p>
          <a:p>
            <a:pPr>
              <a:lnSpc>
                <a:spcPct val="90000"/>
              </a:lnSpc>
              <a:buFont typeface="Wingdings" pitchFamily="2" charset="2"/>
              <a:buNone/>
            </a:pPr>
            <a:r>
              <a:rPr lang="en-US" sz="1200" dirty="0" smtClean="0">
                <a:latin typeface="Courier New" pitchFamily="49" charset="0"/>
              </a:rPr>
              <a:t>	</a:t>
            </a:r>
            <a:r>
              <a:rPr lang="en-US" sz="1200" dirty="0" err="1" smtClean="0">
                <a:latin typeface="Courier New" pitchFamily="49" charset="0"/>
              </a:rPr>
              <a:t>Console.Write</a:t>
            </a:r>
            <a:r>
              <a:rPr lang="en-US" sz="1200" dirty="0" smtClean="0">
                <a:latin typeface="Courier New" pitchFamily="49" charset="0"/>
              </a:rPr>
              <a:t>(a);</a:t>
            </a:r>
          </a:p>
          <a:p>
            <a:pPr>
              <a:lnSpc>
                <a:spcPct val="90000"/>
              </a:lnSpc>
              <a:buFont typeface="Wingdings" pitchFamily="2" charset="2"/>
              <a:buNone/>
            </a:pPr>
            <a:r>
              <a:rPr lang="en-US" sz="1200" dirty="0" smtClean="0">
                <a:latin typeface="Courier New" pitchFamily="49" charset="0"/>
              </a:rPr>
              <a:t>}</a:t>
            </a:r>
          </a:p>
          <a:p>
            <a:pPr>
              <a:lnSpc>
                <a:spcPct val="90000"/>
              </a:lnSpc>
              <a:buFont typeface="Wingdings" pitchFamily="2" charset="2"/>
              <a:buNone/>
            </a:pPr>
            <a:endParaRPr lang="en-US" sz="1200" dirty="0">
              <a:latin typeface="Courier New" pitchFamily="49" charset="0"/>
            </a:endParaRPr>
          </a:p>
          <a:p>
            <a:pPr>
              <a:lnSpc>
                <a:spcPct val="90000"/>
              </a:lnSpc>
              <a:buFont typeface="Wingdings" pitchFamily="2" charset="2"/>
              <a:buNone/>
            </a:pPr>
            <a:endParaRPr lang="en-US" sz="1200" dirty="0" smtClean="0">
              <a:latin typeface="Courier New" pitchFamily="49" charset="0"/>
            </a:endParaRPr>
          </a:p>
        </p:txBody>
      </p:sp>
      <p:graphicFrame>
        <p:nvGraphicFramePr>
          <p:cNvPr id="4" name="Tabulka 3"/>
          <p:cNvGraphicFramePr>
            <a:graphicFrameLocks noGrp="1"/>
          </p:cNvGraphicFramePr>
          <p:nvPr>
            <p:extLst>
              <p:ext uri="{D42A27DB-BD31-4B8C-83A1-F6EECF244321}">
                <p14:modId xmlns:p14="http://schemas.microsoft.com/office/powerpoint/2010/main" val="3153402930"/>
              </p:ext>
            </p:extLst>
          </p:nvPr>
        </p:nvGraphicFramePr>
        <p:xfrm>
          <a:off x="539552" y="4365104"/>
          <a:ext cx="6912768" cy="1524000"/>
        </p:xfrm>
        <a:graphic>
          <a:graphicData uri="http://schemas.openxmlformats.org/drawingml/2006/table">
            <a:tbl>
              <a:tblPr firstRow="1" bandRow="1">
                <a:tableStyleId>{5C22544A-7EE6-4342-B048-85BDC9FD1C3A}</a:tableStyleId>
              </a:tblPr>
              <a:tblGrid>
                <a:gridCol w="720080"/>
                <a:gridCol w="6192688"/>
              </a:tblGrid>
              <a:tr h="300033">
                <a:tc>
                  <a:txBody>
                    <a:bodyPr/>
                    <a:lstStyle/>
                    <a:p>
                      <a:r>
                        <a:rPr lang="cs-CZ" sz="1400" dirty="0" err="1" smtClean="0"/>
                        <a:t>Option</a:t>
                      </a:r>
                      <a:endParaRPr lang="cs-CZ" sz="1400" dirty="0"/>
                    </a:p>
                  </a:txBody>
                  <a:tcPr/>
                </a:tc>
                <a:tc>
                  <a:txBody>
                    <a:bodyPr/>
                    <a:lstStyle/>
                    <a:p>
                      <a:r>
                        <a:rPr lang="cs-CZ" sz="1400" dirty="0" err="1" smtClean="0"/>
                        <a:t>Result</a:t>
                      </a:r>
                      <a:endParaRPr lang="cs-CZ" sz="1400" dirty="0"/>
                    </a:p>
                  </a:txBody>
                  <a:tcPr/>
                </a:tc>
              </a:tr>
              <a:tr h="300033">
                <a:tc>
                  <a:txBody>
                    <a:bodyPr/>
                    <a:lstStyle/>
                    <a:p>
                      <a:r>
                        <a:rPr lang="cs-CZ" sz="1400" dirty="0" smtClean="0"/>
                        <a:t>A</a:t>
                      </a:r>
                      <a:endParaRPr lang="cs-CZ" sz="1400" dirty="0"/>
                    </a:p>
                  </a:txBody>
                  <a:tcPr>
                    <a:solidFill>
                      <a:schemeClr val="accent1">
                        <a:lumMod val="20000"/>
                        <a:lumOff val="80000"/>
                      </a:schemeClr>
                    </a:solidFill>
                  </a:tcPr>
                </a:tc>
                <a:tc>
                  <a:txBody>
                    <a:bodyPr/>
                    <a:lstStyle/>
                    <a:p>
                      <a:r>
                        <a:rPr lang="en-US" sz="1400" i="0" dirty="0" smtClean="0"/>
                        <a:t>0 0 </a:t>
                      </a:r>
                      <a:r>
                        <a:rPr lang="en-US" sz="1400" b="1" i="0" dirty="0" smtClean="0"/>
                        <a:t>(Finally OK – cannot happen here!)</a:t>
                      </a:r>
                      <a:endParaRPr lang="cs-CZ" sz="1400" b="1" i="0" dirty="0"/>
                    </a:p>
                  </a:txBody>
                  <a:tcPr>
                    <a:solidFill>
                      <a:schemeClr val="accent1">
                        <a:lumMod val="20000"/>
                        <a:lumOff val="80000"/>
                      </a:schemeClr>
                    </a:solidFill>
                  </a:tcPr>
                </a:tc>
              </a:tr>
              <a:tr h="300033">
                <a:tc>
                  <a:txBody>
                    <a:bodyPr/>
                    <a:lstStyle/>
                    <a:p>
                      <a:r>
                        <a:rPr lang="cs-CZ" sz="1400" dirty="0" smtClean="0"/>
                        <a:t>B</a:t>
                      </a:r>
                      <a:endParaRPr lang="cs-CZ" sz="1400" dirty="0"/>
                    </a:p>
                  </a:txBody>
                  <a:tcPr>
                    <a:solidFill>
                      <a:srgbClr val="92D050"/>
                    </a:solidFill>
                  </a:tcPr>
                </a:tc>
                <a:tc>
                  <a:txBody>
                    <a:bodyPr/>
                    <a:lstStyle/>
                    <a:p>
                      <a:r>
                        <a:rPr lang="en-US" sz="1400" i="0" dirty="0" smtClean="0"/>
                        <a:t>0</a:t>
                      </a:r>
                      <a:r>
                        <a:rPr lang="en-US" sz="1400" i="0" baseline="0" dirty="0" smtClean="0"/>
                        <a:t> 1</a:t>
                      </a:r>
                      <a:endParaRPr lang="cs-CZ" sz="1400" i="0" dirty="0"/>
                    </a:p>
                  </a:txBody>
                  <a:tcPr>
                    <a:solidFill>
                      <a:srgbClr val="92D050"/>
                    </a:solidFill>
                  </a:tcPr>
                </a:tc>
              </a:tr>
              <a:tr h="300033">
                <a:tc>
                  <a:txBody>
                    <a:bodyPr/>
                    <a:lstStyle/>
                    <a:p>
                      <a:pPr marL="0" algn="l" defTabSz="914400" rtl="0" eaLnBrk="1" latinLnBrk="0" hangingPunct="1"/>
                      <a:r>
                        <a:rPr lang="en-US" sz="1400" i="0" kern="1200" dirty="0" smtClean="0">
                          <a:solidFill>
                            <a:schemeClr val="dk1"/>
                          </a:solidFill>
                          <a:latin typeface="+mn-lt"/>
                          <a:ea typeface="+mn-ea"/>
                          <a:cs typeface="+mn-cs"/>
                        </a:rPr>
                        <a:t>C</a:t>
                      </a:r>
                    </a:p>
                  </a:txBody>
                  <a:tcPr>
                    <a:solidFill>
                      <a:srgbClr val="FFC000"/>
                    </a:solidFill>
                  </a:tcPr>
                </a:tc>
                <a:tc>
                  <a:txBody>
                    <a:bodyPr/>
                    <a:lstStyle/>
                    <a:p>
                      <a:pPr marL="0" algn="l" defTabSz="914400" rtl="0" eaLnBrk="1" latinLnBrk="0" hangingPunct="1"/>
                      <a:r>
                        <a:rPr lang="en-US" sz="1400" i="0" kern="1200" dirty="0" smtClean="0">
                          <a:solidFill>
                            <a:schemeClr val="dk1"/>
                          </a:solidFill>
                          <a:latin typeface="+mn-lt"/>
                          <a:ea typeface="+mn-ea"/>
                          <a:cs typeface="+mn-cs"/>
                        </a:rPr>
                        <a:t>1 0 </a:t>
                      </a:r>
                      <a:r>
                        <a:rPr lang="en-US" sz="1400" b="1" i="0" kern="1200" dirty="0" smtClean="0">
                          <a:solidFill>
                            <a:schemeClr val="dk1"/>
                          </a:solidFill>
                          <a:latin typeface="+mn-lt"/>
                          <a:ea typeface="+mn-ea"/>
                          <a:cs typeface="+mn-cs"/>
                        </a:rPr>
                        <a:t>(Still possible due to preemption)</a:t>
                      </a:r>
                      <a:endParaRPr lang="cs-CZ" sz="1400" b="1" i="0" kern="1200" dirty="0">
                        <a:solidFill>
                          <a:schemeClr val="dk1"/>
                        </a:solidFill>
                        <a:latin typeface="+mn-lt"/>
                        <a:ea typeface="+mn-ea"/>
                        <a:cs typeface="+mn-cs"/>
                      </a:endParaRPr>
                    </a:p>
                  </a:txBody>
                  <a:tcPr>
                    <a:solidFill>
                      <a:srgbClr val="FFC000"/>
                    </a:solidFill>
                  </a:tcPr>
                </a:tc>
              </a:tr>
              <a:tr h="300033">
                <a:tc>
                  <a:txBody>
                    <a:bodyPr/>
                    <a:lstStyle/>
                    <a:p>
                      <a:r>
                        <a:rPr lang="cs-CZ" sz="1400" dirty="0" smtClean="0"/>
                        <a:t>D</a:t>
                      </a:r>
                      <a:endParaRPr lang="cs-CZ" sz="1400" dirty="0"/>
                    </a:p>
                  </a:txBody>
                  <a:tcPr>
                    <a:solidFill>
                      <a:srgbClr val="92D050"/>
                    </a:solidFill>
                  </a:tcPr>
                </a:tc>
                <a:tc>
                  <a:txBody>
                    <a:bodyPr/>
                    <a:lstStyle/>
                    <a:p>
                      <a:r>
                        <a:rPr lang="en-US" sz="1400" i="0" dirty="0" smtClean="0"/>
                        <a:t>1</a:t>
                      </a:r>
                      <a:r>
                        <a:rPr lang="en-US" sz="1400" i="0" baseline="0" dirty="0" smtClean="0"/>
                        <a:t> 1 (when running simultaneously)</a:t>
                      </a:r>
                      <a:endParaRPr lang="cs-CZ" sz="1400" i="0" dirty="0"/>
                    </a:p>
                  </a:txBody>
                  <a:tcPr>
                    <a:solidFill>
                      <a:srgbClr val="92D050"/>
                    </a:solidFill>
                  </a:tcPr>
                </a:tc>
              </a:tr>
            </a:tbl>
          </a:graphicData>
        </a:graphic>
      </p:graphicFrame>
    </p:spTree>
    <p:extLst>
      <p:ext uri="{BB962C8B-B14F-4D97-AF65-F5344CB8AC3E}">
        <p14:creationId xmlns:p14="http://schemas.microsoft.com/office/powerpoint/2010/main" val="18361760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r>
              <a:rPr lang="en-US" dirty="0" smtClean="0"/>
              <a:t>2 Threads Executing. Expected Output?</a:t>
            </a:r>
            <a:endParaRPr lang="cs-CZ" dirty="0" smtClean="0"/>
          </a:p>
        </p:txBody>
      </p:sp>
      <p:sp>
        <p:nvSpPr>
          <p:cNvPr id="10243" name="Rectangle 3"/>
          <p:cNvSpPr>
            <a:spLocks noGrp="1" noChangeArrowheads="1"/>
          </p:cNvSpPr>
          <p:nvPr>
            <p:ph type="body" idx="4294967295"/>
          </p:nvPr>
        </p:nvSpPr>
        <p:spPr>
          <a:xfrm>
            <a:off x="457200" y="1196752"/>
            <a:ext cx="8686800" cy="4910137"/>
          </a:xfrm>
          <a:prstGeom prst="rect">
            <a:avLst/>
          </a:prstGeom>
        </p:spPr>
        <p:txBody>
          <a:bodyPr>
            <a:normAutofit/>
          </a:bodyPr>
          <a:lstStyle/>
          <a:p>
            <a:pPr>
              <a:lnSpc>
                <a:spcPct val="90000"/>
              </a:lnSpc>
              <a:buFont typeface="Wingdings" pitchFamily="2" charset="2"/>
              <a:buNone/>
            </a:pPr>
            <a:r>
              <a:rPr lang="en-US" sz="1200" b="1" noProof="1" smtClean="0">
                <a:latin typeface="Courier New" pitchFamily="49" charset="0"/>
              </a:rPr>
              <a:t>volatile</a:t>
            </a:r>
            <a:r>
              <a:rPr lang="en-US" sz="1200" noProof="1" smtClean="0">
                <a:latin typeface="Courier New" pitchFamily="49" charset="0"/>
              </a:rPr>
              <a:t> int a = 0;</a:t>
            </a:r>
          </a:p>
          <a:p>
            <a:pPr>
              <a:lnSpc>
                <a:spcPct val="90000"/>
              </a:lnSpc>
              <a:buFont typeface="Wingdings" pitchFamily="2" charset="2"/>
              <a:buNone/>
            </a:pPr>
            <a:r>
              <a:rPr lang="en-US" sz="1200" b="1" noProof="1" smtClean="0">
                <a:latin typeface="Courier New" pitchFamily="49" charset="0"/>
              </a:rPr>
              <a:t>volatile</a:t>
            </a:r>
            <a:r>
              <a:rPr lang="en-US" sz="1200" noProof="1" smtClean="0">
                <a:latin typeface="Courier New" pitchFamily="49" charset="0"/>
              </a:rPr>
              <a:t> int b = 0;</a:t>
            </a:r>
          </a:p>
          <a:p>
            <a:pPr>
              <a:lnSpc>
                <a:spcPct val="90000"/>
              </a:lnSpc>
              <a:buFont typeface="Wingdings" pitchFamily="2" charset="2"/>
              <a:buNone/>
            </a:pPr>
            <a:endParaRPr lang="en-US" sz="1200" noProof="1">
              <a:latin typeface="Courier New" pitchFamily="49" charset="0"/>
            </a:endParaRPr>
          </a:p>
          <a:p>
            <a:pPr>
              <a:lnSpc>
                <a:spcPct val="90000"/>
              </a:lnSpc>
              <a:buFont typeface="Wingdings" pitchFamily="2" charset="2"/>
              <a:buNone/>
            </a:pPr>
            <a:r>
              <a:rPr lang="en-US" sz="1200" noProof="1" smtClean="0">
                <a:latin typeface="Courier New" pitchFamily="49" charset="0"/>
              </a:rPr>
              <a:t>void t1() {</a:t>
            </a:r>
          </a:p>
          <a:p>
            <a:pPr>
              <a:lnSpc>
                <a:spcPct val="90000"/>
              </a:lnSpc>
              <a:buFont typeface="Wingdings" pitchFamily="2" charset="2"/>
              <a:buNone/>
            </a:pPr>
            <a:r>
              <a:rPr lang="en-US" sz="1200" noProof="1" smtClean="0">
                <a:latin typeface="Courier New" pitchFamily="49" charset="0"/>
              </a:rPr>
              <a:t>	a = 1;</a:t>
            </a:r>
          </a:p>
          <a:p>
            <a:pPr>
              <a:lnSpc>
                <a:spcPct val="90000"/>
              </a:lnSpc>
              <a:buFont typeface="Wingdings" pitchFamily="2" charset="2"/>
              <a:buNone/>
            </a:pPr>
            <a:r>
              <a:rPr lang="en-US" sz="1200" noProof="1" smtClean="0">
                <a:latin typeface="Courier New" pitchFamily="49" charset="0"/>
              </a:rPr>
              <a:t>	Thread.MemoryBarrier();</a:t>
            </a:r>
          </a:p>
          <a:p>
            <a:pPr>
              <a:lnSpc>
                <a:spcPct val="90000"/>
              </a:lnSpc>
              <a:buFont typeface="Wingdings" pitchFamily="2" charset="2"/>
              <a:buNone/>
            </a:pPr>
            <a:r>
              <a:rPr lang="en-US" sz="1200" noProof="1" smtClean="0">
                <a:latin typeface="Courier New" pitchFamily="49" charset="0"/>
              </a:rPr>
              <a:t>	Console.Write(b);</a:t>
            </a:r>
            <a:endParaRPr lang="en-US" sz="1200" noProof="1">
              <a:latin typeface="Courier New" pitchFamily="49" charset="0"/>
            </a:endParaRPr>
          </a:p>
          <a:p>
            <a:pPr>
              <a:lnSpc>
                <a:spcPct val="90000"/>
              </a:lnSpc>
              <a:buFont typeface="Wingdings" pitchFamily="2" charset="2"/>
              <a:buNone/>
            </a:pPr>
            <a:r>
              <a:rPr lang="en-US" sz="1200" noProof="1" smtClean="0">
                <a:latin typeface="Courier New" pitchFamily="49" charset="0"/>
              </a:rPr>
              <a:t>}</a:t>
            </a:r>
            <a:endParaRPr lang="en-US" sz="1200" dirty="0" smtClean="0">
              <a:latin typeface="Courier New" pitchFamily="49" charset="0"/>
            </a:endParaRPr>
          </a:p>
          <a:p>
            <a:pPr>
              <a:lnSpc>
                <a:spcPct val="90000"/>
              </a:lnSpc>
              <a:buFont typeface="Wingdings" pitchFamily="2" charset="2"/>
              <a:buNone/>
            </a:pPr>
            <a:endParaRPr lang="en-US" sz="1200" dirty="0" smtClean="0">
              <a:latin typeface="Courier New" pitchFamily="49" charset="0"/>
            </a:endParaRPr>
          </a:p>
          <a:p>
            <a:pPr>
              <a:lnSpc>
                <a:spcPct val="90000"/>
              </a:lnSpc>
              <a:buFont typeface="Wingdings" pitchFamily="2" charset="2"/>
              <a:buNone/>
            </a:pPr>
            <a:r>
              <a:rPr lang="en-US" sz="1200" dirty="0" smtClean="0">
                <a:latin typeface="Courier New" pitchFamily="49" charset="0"/>
              </a:rPr>
              <a:t>void t2() {</a:t>
            </a:r>
          </a:p>
          <a:p>
            <a:pPr>
              <a:lnSpc>
                <a:spcPct val="90000"/>
              </a:lnSpc>
              <a:buFont typeface="Wingdings" pitchFamily="2" charset="2"/>
              <a:buNone/>
            </a:pPr>
            <a:r>
              <a:rPr lang="en-US" sz="1200" smtClean="0">
                <a:latin typeface="Courier New" pitchFamily="49" charset="0"/>
              </a:rPr>
              <a:t>	b </a:t>
            </a:r>
            <a:r>
              <a:rPr lang="en-US" sz="1200" dirty="0" smtClean="0">
                <a:latin typeface="Courier New" pitchFamily="49" charset="0"/>
              </a:rPr>
              <a:t>= 1;</a:t>
            </a:r>
          </a:p>
          <a:p>
            <a:pPr>
              <a:lnSpc>
                <a:spcPct val="90000"/>
              </a:lnSpc>
              <a:buFont typeface="Wingdings" pitchFamily="2" charset="2"/>
              <a:buNone/>
            </a:pPr>
            <a:r>
              <a:rPr lang="en-US" sz="1200" noProof="1" smtClean="0">
                <a:latin typeface="Courier New" pitchFamily="49" charset="0"/>
              </a:rPr>
              <a:t>	Thread.MemoryBarrier</a:t>
            </a:r>
            <a:r>
              <a:rPr lang="en-US" sz="1200" noProof="1">
                <a:latin typeface="Courier New" pitchFamily="49" charset="0"/>
              </a:rPr>
              <a:t>();</a:t>
            </a:r>
            <a:endParaRPr lang="en-US" sz="1200" dirty="0" smtClean="0">
              <a:latin typeface="Courier New" pitchFamily="49" charset="0"/>
            </a:endParaRPr>
          </a:p>
          <a:p>
            <a:pPr>
              <a:lnSpc>
                <a:spcPct val="90000"/>
              </a:lnSpc>
              <a:buFont typeface="Wingdings" pitchFamily="2" charset="2"/>
              <a:buNone/>
            </a:pPr>
            <a:r>
              <a:rPr lang="en-US" sz="1200" smtClean="0">
                <a:latin typeface="Courier New" pitchFamily="49" charset="0"/>
              </a:rPr>
              <a:t>	Console.Write(a</a:t>
            </a:r>
            <a:r>
              <a:rPr lang="en-US" sz="1200" dirty="0" smtClean="0">
                <a:latin typeface="Courier New" pitchFamily="49" charset="0"/>
              </a:rPr>
              <a:t>);</a:t>
            </a:r>
          </a:p>
          <a:p>
            <a:pPr>
              <a:lnSpc>
                <a:spcPct val="90000"/>
              </a:lnSpc>
              <a:buFont typeface="Wingdings" pitchFamily="2" charset="2"/>
              <a:buNone/>
            </a:pPr>
            <a:r>
              <a:rPr lang="en-US" sz="1200" dirty="0" smtClean="0">
                <a:latin typeface="Courier New" pitchFamily="49" charset="0"/>
              </a:rPr>
              <a:t>}</a:t>
            </a:r>
          </a:p>
          <a:p>
            <a:pPr>
              <a:lnSpc>
                <a:spcPct val="90000"/>
              </a:lnSpc>
              <a:buFont typeface="Wingdings" pitchFamily="2" charset="2"/>
              <a:buNone/>
            </a:pPr>
            <a:endParaRPr lang="en-US" sz="1200" dirty="0">
              <a:latin typeface="Courier New" pitchFamily="49" charset="0"/>
            </a:endParaRPr>
          </a:p>
          <a:p>
            <a:pPr>
              <a:lnSpc>
                <a:spcPct val="90000"/>
              </a:lnSpc>
              <a:buFont typeface="Wingdings" pitchFamily="2" charset="2"/>
              <a:buNone/>
            </a:pPr>
            <a:endParaRPr lang="en-US" sz="1200" dirty="0" smtClean="0">
              <a:latin typeface="Courier New" pitchFamily="49" charset="0"/>
            </a:endParaRPr>
          </a:p>
        </p:txBody>
      </p:sp>
      <p:sp>
        <p:nvSpPr>
          <p:cNvPr id="5" name="Zaoblený obdélník 4"/>
          <p:cNvSpPr/>
          <p:nvPr/>
        </p:nvSpPr>
        <p:spPr>
          <a:xfrm>
            <a:off x="5148064" y="1124744"/>
            <a:ext cx="3600400" cy="108012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00" dirty="0" smtClean="0"/>
              <a:t>Warning: </a:t>
            </a:r>
            <a:r>
              <a:rPr lang="en-US" sz="1400" dirty="0" smtClean="0">
                <a:latin typeface="Consolas" pitchFamily="49" charset="0"/>
                <a:cs typeface="Consolas" pitchFamily="49" charset="0"/>
              </a:rPr>
              <a:t>volatile</a:t>
            </a:r>
            <a:r>
              <a:rPr lang="en-US" sz="1400" dirty="0" smtClean="0"/>
              <a:t> should be still considered in most situations – to avoid C#/JIT compiler optimizations. </a:t>
            </a:r>
            <a:endParaRPr lang="en-US" sz="1400" dirty="0"/>
          </a:p>
        </p:txBody>
      </p:sp>
      <p:graphicFrame>
        <p:nvGraphicFramePr>
          <p:cNvPr id="7" name="Tabulka 6"/>
          <p:cNvGraphicFramePr>
            <a:graphicFrameLocks noGrp="1"/>
          </p:cNvGraphicFramePr>
          <p:nvPr>
            <p:extLst>
              <p:ext uri="{D42A27DB-BD31-4B8C-83A1-F6EECF244321}">
                <p14:modId xmlns:p14="http://schemas.microsoft.com/office/powerpoint/2010/main" val="3297789674"/>
              </p:ext>
            </p:extLst>
          </p:nvPr>
        </p:nvGraphicFramePr>
        <p:xfrm>
          <a:off x="539552" y="4365104"/>
          <a:ext cx="6912768" cy="1524000"/>
        </p:xfrm>
        <a:graphic>
          <a:graphicData uri="http://schemas.openxmlformats.org/drawingml/2006/table">
            <a:tbl>
              <a:tblPr firstRow="1" bandRow="1">
                <a:tableStyleId>{5C22544A-7EE6-4342-B048-85BDC9FD1C3A}</a:tableStyleId>
              </a:tblPr>
              <a:tblGrid>
                <a:gridCol w="720080"/>
                <a:gridCol w="6192688"/>
              </a:tblGrid>
              <a:tr h="300033">
                <a:tc>
                  <a:txBody>
                    <a:bodyPr/>
                    <a:lstStyle/>
                    <a:p>
                      <a:r>
                        <a:rPr lang="cs-CZ" sz="1400" dirty="0" err="1" smtClean="0"/>
                        <a:t>Option</a:t>
                      </a:r>
                      <a:endParaRPr lang="cs-CZ" sz="1400" dirty="0"/>
                    </a:p>
                  </a:txBody>
                  <a:tcPr/>
                </a:tc>
                <a:tc>
                  <a:txBody>
                    <a:bodyPr/>
                    <a:lstStyle/>
                    <a:p>
                      <a:r>
                        <a:rPr lang="cs-CZ" sz="1400" dirty="0" err="1" smtClean="0"/>
                        <a:t>Result</a:t>
                      </a:r>
                      <a:endParaRPr lang="cs-CZ" sz="1400" dirty="0"/>
                    </a:p>
                  </a:txBody>
                  <a:tcPr/>
                </a:tc>
              </a:tr>
              <a:tr h="300033">
                <a:tc>
                  <a:txBody>
                    <a:bodyPr/>
                    <a:lstStyle/>
                    <a:p>
                      <a:r>
                        <a:rPr lang="cs-CZ" sz="1400" dirty="0" smtClean="0"/>
                        <a:t>A</a:t>
                      </a:r>
                      <a:endParaRPr lang="cs-CZ" sz="1400" dirty="0"/>
                    </a:p>
                  </a:txBody>
                  <a:tcPr>
                    <a:solidFill>
                      <a:schemeClr val="accent1">
                        <a:lumMod val="20000"/>
                        <a:lumOff val="80000"/>
                      </a:schemeClr>
                    </a:solidFill>
                  </a:tcPr>
                </a:tc>
                <a:tc>
                  <a:txBody>
                    <a:bodyPr/>
                    <a:lstStyle/>
                    <a:p>
                      <a:r>
                        <a:rPr lang="en-US" sz="1400" i="0" dirty="0" smtClean="0"/>
                        <a:t>0 0 </a:t>
                      </a:r>
                      <a:r>
                        <a:rPr lang="en-US" sz="1400" b="1" i="0" dirty="0" smtClean="0"/>
                        <a:t>(Finally OK – cannot happen here!)</a:t>
                      </a:r>
                      <a:endParaRPr lang="cs-CZ" sz="1400" b="1" i="0" dirty="0"/>
                    </a:p>
                  </a:txBody>
                  <a:tcPr>
                    <a:solidFill>
                      <a:schemeClr val="accent1">
                        <a:lumMod val="20000"/>
                        <a:lumOff val="80000"/>
                      </a:schemeClr>
                    </a:solidFill>
                  </a:tcPr>
                </a:tc>
              </a:tr>
              <a:tr h="300033">
                <a:tc>
                  <a:txBody>
                    <a:bodyPr/>
                    <a:lstStyle/>
                    <a:p>
                      <a:r>
                        <a:rPr lang="cs-CZ" sz="1400" dirty="0" smtClean="0"/>
                        <a:t>B</a:t>
                      </a:r>
                      <a:endParaRPr lang="cs-CZ" sz="1400" dirty="0"/>
                    </a:p>
                  </a:txBody>
                  <a:tcPr>
                    <a:solidFill>
                      <a:srgbClr val="92D050"/>
                    </a:solidFill>
                  </a:tcPr>
                </a:tc>
                <a:tc>
                  <a:txBody>
                    <a:bodyPr/>
                    <a:lstStyle/>
                    <a:p>
                      <a:r>
                        <a:rPr lang="en-US" sz="1400" i="0" dirty="0" smtClean="0"/>
                        <a:t>0</a:t>
                      </a:r>
                      <a:r>
                        <a:rPr lang="en-US" sz="1400" i="0" baseline="0" dirty="0" smtClean="0"/>
                        <a:t> 1</a:t>
                      </a:r>
                      <a:endParaRPr lang="cs-CZ" sz="1400" i="0" dirty="0"/>
                    </a:p>
                  </a:txBody>
                  <a:tcPr>
                    <a:solidFill>
                      <a:srgbClr val="92D050"/>
                    </a:solidFill>
                  </a:tcPr>
                </a:tc>
              </a:tr>
              <a:tr h="300033">
                <a:tc>
                  <a:txBody>
                    <a:bodyPr/>
                    <a:lstStyle/>
                    <a:p>
                      <a:pPr marL="0" algn="l" defTabSz="914400" rtl="0" eaLnBrk="1" latinLnBrk="0" hangingPunct="1"/>
                      <a:r>
                        <a:rPr lang="en-US" sz="1400" i="0" kern="1200" dirty="0" smtClean="0">
                          <a:solidFill>
                            <a:schemeClr val="dk1"/>
                          </a:solidFill>
                          <a:latin typeface="+mn-lt"/>
                          <a:ea typeface="+mn-ea"/>
                          <a:cs typeface="+mn-cs"/>
                        </a:rPr>
                        <a:t>C</a:t>
                      </a:r>
                    </a:p>
                  </a:txBody>
                  <a:tcPr>
                    <a:solidFill>
                      <a:srgbClr val="FFC000"/>
                    </a:solidFill>
                  </a:tcPr>
                </a:tc>
                <a:tc>
                  <a:txBody>
                    <a:bodyPr/>
                    <a:lstStyle/>
                    <a:p>
                      <a:pPr marL="0" algn="l" defTabSz="914400" rtl="0" eaLnBrk="1" latinLnBrk="0" hangingPunct="1"/>
                      <a:r>
                        <a:rPr lang="en-US" sz="1400" i="0" kern="1200" dirty="0" smtClean="0">
                          <a:solidFill>
                            <a:schemeClr val="dk1"/>
                          </a:solidFill>
                          <a:latin typeface="+mn-lt"/>
                          <a:ea typeface="+mn-ea"/>
                          <a:cs typeface="+mn-cs"/>
                        </a:rPr>
                        <a:t>1 0 </a:t>
                      </a:r>
                      <a:r>
                        <a:rPr lang="en-US" sz="1400" b="1" i="0" kern="1200" dirty="0" smtClean="0">
                          <a:solidFill>
                            <a:schemeClr val="dk1"/>
                          </a:solidFill>
                          <a:latin typeface="+mn-lt"/>
                          <a:ea typeface="+mn-ea"/>
                          <a:cs typeface="+mn-cs"/>
                        </a:rPr>
                        <a:t>(Still possible due to preemption)</a:t>
                      </a:r>
                      <a:endParaRPr lang="cs-CZ" sz="1400" b="1" i="0" kern="1200" dirty="0">
                        <a:solidFill>
                          <a:schemeClr val="dk1"/>
                        </a:solidFill>
                        <a:latin typeface="+mn-lt"/>
                        <a:ea typeface="+mn-ea"/>
                        <a:cs typeface="+mn-cs"/>
                      </a:endParaRPr>
                    </a:p>
                  </a:txBody>
                  <a:tcPr>
                    <a:solidFill>
                      <a:srgbClr val="FFC000"/>
                    </a:solidFill>
                  </a:tcPr>
                </a:tc>
              </a:tr>
              <a:tr h="300033">
                <a:tc>
                  <a:txBody>
                    <a:bodyPr/>
                    <a:lstStyle/>
                    <a:p>
                      <a:r>
                        <a:rPr lang="cs-CZ" sz="1400" dirty="0" smtClean="0"/>
                        <a:t>D</a:t>
                      </a:r>
                      <a:endParaRPr lang="cs-CZ" sz="1400" dirty="0"/>
                    </a:p>
                  </a:txBody>
                  <a:tcPr>
                    <a:solidFill>
                      <a:srgbClr val="92D050"/>
                    </a:solidFill>
                  </a:tcPr>
                </a:tc>
                <a:tc>
                  <a:txBody>
                    <a:bodyPr/>
                    <a:lstStyle/>
                    <a:p>
                      <a:r>
                        <a:rPr lang="en-US" sz="1400" i="0" dirty="0" smtClean="0"/>
                        <a:t>1</a:t>
                      </a:r>
                      <a:r>
                        <a:rPr lang="en-US" sz="1400" i="0" baseline="0" dirty="0" smtClean="0"/>
                        <a:t> 1 (when running simultaneously)</a:t>
                      </a:r>
                      <a:endParaRPr lang="cs-CZ" sz="1400" i="0" dirty="0"/>
                    </a:p>
                  </a:txBody>
                  <a:tcPr>
                    <a:solidFill>
                      <a:srgbClr val="92D050"/>
                    </a:solidFill>
                  </a:tcPr>
                </a:tc>
              </a:tr>
            </a:tbl>
          </a:graphicData>
        </a:graphic>
      </p:graphicFrame>
    </p:spTree>
    <p:extLst>
      <p:ext uri="{BB962C8B-B14F-4D97-AF65-F5344CB8AC3E}">
        <p14:creationId xmlns:p14="http://schemas.microsoft.com/office/powerpoint/2010/main" val="96055399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dirty="0"/>
              <a:t>Concurrent </a:t>
            </a:r>
            <a:r>
              <a:rPr lang="en-US" dirty="0" smtClean="0"/>
              <a:t>Access – Solution with Locks</a:t>
            </a:r>
            <a:endParaRPr lang="en-US" dirty="0"/>
          </a:p>
        </p:txBody>
      </p:sp>
      <p:sp>
        <p:nvSpPr>
          <p:cNvPr id="3" name="Zástupný symbol pro text 2"/>
          <p:cNvSpPr>
            <a:spLocks noGrp="1"/>
          </p:cNvSpPr>
          <p:nvPr>
            <p:ph type="body" sz="quarter" idx="13"/>
          </p:nvPr>
        </p:nvSpPr>
        <p:spPr>
          <a:xfrm>
            <a:off x="467544" y="980728"/>
            <a:ext cx="8208912" cy="5328592"/>
          </a:xfrm>
        </p:spPr>
        <p:txBody>
          <a:bodyPr>
            <a:noAutofit/>
          </a:bodyPr>
          <a:lstStyle/>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FF"/>
                </a:solidFill>
                <a:latin typeface="Consolas"/>
                <a:ea typeface="Times New Roman"/>
                <a:cs typeface="Times New Roman"/>
              </a:rPr>
              <a:t>using</a:t>
            </a:r>
            <a:r>
              <a:rPr lang="en-US" sz="1000" dirty="0">
                <a:solidFill>
                  <a:srgbClr val="000000"/>
                </a:solidFill>
                <a:latin typeface="Consolas"/>
                <a:ea typeface="Times New Roman"/>
                <a:cs typeface="Times New Roman"/>
              </a:rPr>
              <a:t> </a:t>
            </a:r>
            <a:r>
              <a:rPr lang="en-US" sz="1000" dirty="0" smtClean="0">
                <a:solidFill>
                  <a:srgbClr val="000000"/>
                </a:solidFill>
                <a:latin typeface="Consolas"/>
                <a:ea typeface="Times New Roman"/>
                <a:cs typeface="Times New Roman"/>
              </a:rPr>
              <a:t>System; </a:t>
            </a:r>
            <a:r>
              <a:rPr lang="en-US" sz="1000" dirty="0" smtClean="0">
                <a:solidFill>
                  <a:srgbClr val="0000FF"/>
                </a:solidFill>
                <a:latin typeface="Consolas"/>
                <a:ea typeface="Times New Roman"/>
                <a:cs typeface="Times New Roman"/>
              </a:rPr>
              <a:t>using</a:t>
            </a:r>
            <a:r>
              <a:rPr lang="en-US" sz="1000" dirty="0">
                <a:solidFill>
                  <a:srgbClr val="000000"/>
                </a:solidFill>
                <a:latin typeface="Consolas"/>
                <a:ea typeface="Times New Roman"/>
                <a:cs typeface="Times New Roman"/>
              </a:rPr>
              <a:t> </a:t>
            </a:r>
            <a:r>
              <a:rPr lang="en-US" sz="1000" dirty="0" err="1">
                <a:solidFill>
                  <a:srgbClr val="000000"/>
                </a:solidFill>
                <a:latin typeface="Consolas"/>
                <a:ea typeface="Times New Roman"/>
                <a:cs typeface="Times New Roman"/>
              </a:rPr>
              <a:t>System.Threading</a:t>
            </a:r>
            <a:r>
              <a:rPr lang="en-US" sz="1000" dirty="0">
                <a:solidFill>
                  <a:srgbClr val="000000"/>
                </a:solidFill>
                <a:latin typeface="Consolas"/>
                <a:ea typeface="Times New Roman"/>
                <a:cs typeface="Times New Roman"/>
              </a:rPr>
              <a:t>;</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FF"/>
                </a:solidFill>
                <a:latin typeface="Consolas"/>
                <a:ea typeface="Times New Roman"/>
                <a:cs typeface="Times New Roman"/>
              </a:rPr>
              <a:t>class</a:t>
            </a:r>
            <a:r>
              <a:rPr lang="en-US" sz="1000" dirty="0">
                <a:solidFill>
                  <a:srgbClr val="000000"/>
                </a:solidFill>
                <a:latin typeface="Consolas"/>
                <a:ea typeface="Times New Roman"/>
                <a:cs typeface="Times New Roman"/>
              </a:rPr>
              <a:t> </a:t>
            </a:r>
            <a:r>
              <a:rPr lang="en-US" sz="1000" dirty="0">
                <a:solidFill>
                  <a:srgbClr val="2B91AF"/>
                </a:solidFill>
                <a:latin typeface="Consolas"/>
                <a:ea typeface="Times New Roman"/>
                <a:cs typeface="Times New Roman"/>
              </a:rPr>
              <a:t>Test</a:t>
            </a:r>
            <a:r>
              <a:rPr lang="en-US" sz="1000" dirty="0">
                <a:solidFill>
                  <a:srgbClr val="000000"/>
                </a:solidFill>
                <a:latin typeface="Consolas"/>
                <a:ea typeface="Times New Roman"/>
                <a:cs typeface="Times New Roman"/>
              </a:rPr>
              <a:t>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public</a:t>
            </a: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static</a:t>
            </a:r>
            <a:r>
              <a:rPr lang="en-US" sz="1000" dirty="0">
                <a:solidFill>
                  <a:srgbClr val="000000"/>
                </a:solidFill>
                <a:latin typeface="Consolas"/>
                <a:ea typeface="Times New Roman"/>
                <a:cs typeface="Times New Roman"/>
              </a:rPr>
              <a:t> </a:t>
            </a:r>
            <a:r>
              <a:rPr lang="en-US" sz="1000" dirty="0" err="1">
                <a:solidFill>
                  <a:srgbClr val="0000FF"/>
                </a:solidFill>
                <a:latin typeface="Consolas"/>
                <a:ea typeface="Times New Roman"/>
                <a:cs typeface="Times New Roman"/>
              </a:rPr>
              <a:t>int</a:t>
            </a:r>
            <a:r>
              <a:rPr lang="en-US" sz="1000" dirty="0">
                <a:solidFill>
                  <a:srgbClr val="000000"/>
                </a:solidFill>
                <a:latin typeface="Consolas"/>
                <a:ea typeface="Times New Roman"/>
                <a:cs typeface="Times New Roman"/>
              </a:rPr>
              <a:t> result;</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public</a:t>
            </a: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static</a:t>
            </a:r>
            <a:r>
              <a:rPr lang="en-US" sz="1000" dirty="0">
                <a:solidFill>
                  <a:srgbClr val="000000"/>
                </a:solidFill>
                <a:latin typeface="Consolas"/>
                <a:ea typeface="Times New Roman"/>
                <a:cs typeface="Times New Roman"/>
              </a:rPr>
              <a:t> </a:t>
            </a:r>
            <a:r>
              <a:rPr lang="en-US" sz="1000" dirty="0" err="1">
                <a:solidFill>
                  <a:srgbClr val="0000FF"/>
                </a:solidFill>
                <a:latin typeface="Consolas"/>
                <a:ea typeface="Times New Roman"/>
                <a:cs typeface="Times New Roman"/>
              </a:rPr>
              <a:t>bool</a:t>
            </a:r>
            <a:r>
              <a:rPr lang="en-US" sz="1000" dirty="0">
                <a:solidFill>
                  <a:srgbClr val="000000"/>
                </a:solidFill>
                <a:latin typeface="Consolas"/>
                <a:ea typeface="Times New Roman"/>
                <a:cs typeface="Times New Roman"/>
              </a:rPr>
              <a:t> finished</a:t>
            </a:r>
            <a:r>
              <a:rPr lang="en-US" sz="1000" dirty="0" smtClean="0">
                <a:solidFill>
                  <a:srgbClr val="000000"/>
                </a:solidFill>
                <a:latin typeface="Consolas"/>
                <a:ea typeface="Times New Roman"/>
                <a:cs typeface="Times New Roman"/>
              </a:rPr>
              <a:t>;</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private</a:t>
            </a: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static</a:t>
            </a: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object</a:t>
            </a:r>
            <a:r>
              <a:rPr lang="en-US" sz="1000" dirty="0">
                <a:solidFill>
                  <a:srgbClr val="000000"/>
                </a:solidFill>
                <a:latin typeface="Consolas"/>
                <a:ea typeface="Times New Roman"/>
                <a:cs typeface="Times New Roman"/>
              </a:rPr>
              <a:t> </a:t>
            </a:r>
            <a:r>
              <a:rPr lang="en-US" sz="1000" dirty="0" err="1">
                <a:solidFill>
                  <a:srgbClr val="000000"/>
                </a:solidFill>
                <a:latin typeface="Consolas"/>
                <a:ea typeface="Times New Roman"/>
                <a:cs typeface="Times New Roman"/>
              </a:rPr>
              <a:t>resultLock</a:t>
            </a:r>
            <a:r>
              <a:rPr lang="en-US" sz="1000" dirty="0">
                <a:solidFill>
                  <a:srgbClr val="000000"/>
                </a:solidFill>
                <a:latin typeface="Consolas"/>
                <a:ea typeface="Times New Roman"/>
                <a:cs typeface="Times New Roman"/>
              </a:rPr>
              <a:t> = </a:t>
            </a:r>
            <a:r>
              <a:rPr lang="en-US" sz="1000" dirty="0">
                <a:solidFill>
                  <a:srgbClr val="0000FF"/>
                </a:solidFill>
                <a:latin typeface="Consolas"/>
                <a:ea typeface="Times New Roman"/>
                <a:cs typeface="Times New Roman"/>
              </a:rPr>
              <a:t>new</a:t>
            </a: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object</a:t>
            </a:r>
            <a:r>
              <a:rPr lang="en-US" sz="1000" dirty="0">
                <a:solidFill>
                  <a:srgbClr val="000000"/>
                </a:solidFill>
                <a:latin typeface="Consolas"/>
                <a:ea typeface="Times New Roman"/>
                <a:cs typeface="Times New Roman"/>
              </a:rPr>
              <a:t>();</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static</a:t>
            </a: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void</a:t>
            </a:r>
            <a:r>
              <a:rPr lang="en-US" sz="1000" dirty="0">
                <a:solidFill>
                  <a:srgbClr val="000000"/>
                </a:solidFill>
                <a:latin typeface="Consolas"/>
                <a:ea typeface="Times New Roman"/>
                <a:cs typeface="Times New Roman"/>
              </a:rPr>
              <a:t> Thread2()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lock</a:t>
            </a:r>
            <a:r>
              <a:rPr lang="en-US" sz="1000" dirty="0">
                <a:solidFill>
                  <a:srgbClr val="000000"/>
                </a:solidFill>
                <a:latin typeface="Consolas"/>
                <a:ea typeface="Times New Roman"/>
                <a:cs typeface="Times New Roman"/>
              </a:rPr>
              <a:t> (</a:t>
            </a:r>
            <a:r>
              <a:rPr lang="en-US" sz="1000" dirty="0" err="1">
                <a:solidFill>
                  <a:srgbClr val="000000"/>
                </a:solidFill>
                <a:latin typeface="Consolas"/>
                <a:ea typeface="Times New Roman"/>
                <a:cs typeface="Times New Roman"/>
              </a:rPr>
              <a:t>resultLock</a:t>
            </a:r>
            <a:r>
              <a:rPr lang="en-US" sz="1000" dirty="0">
                <a:solidFill>
                  <a:srgbClr val="000000"/>
                </a:solidFill>
                <a:latin typeface="Consolas"/>
                <a:ea typeface="Times New Roman"/>
                <a:cs typeface="Times New Roman"/>
              </a:rPr>
              <a:t>)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result = 123;</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finished = </a:t>
            </a:r>
            <a:r>
              <a:rPr lang="en-US" sz="1000" dirty="0">
                <a:solidFill>
                  <a:srgbClr val="0000FF"/>
                </a:solidFill>
                <a:latin typeface="Consolas"/>
                <a:ea typeface="Times New Roman"/>
                <a:cs typeface="Times New Roman"/>
              </a:rPr>
              <a:t>true</a:t>
            </a:r>
            <a:r>
              <a:rPr lang="en-US" sz="1000" dirty="0">
                <a:solidFill>
                  <a:srgbClr val="000000"/>
                </a:solidFill>
                <a:latin typeface="Consolas"/>
                <a:ea typeface="Times New Roman"/>
                <a:cs typeface="Times New Roman"/>
              </a:rPr>
              <a:t>;</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static</a:t>
            </a: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void</a:t>
            </a:r>
            <a:r>
              <a:rPr lang="en-US" sz="1000" dirty="0">
                <a:solidFill>
                  <a:srgbClr val="000000"/>
                </a:solidFill>
                <a:latin typeface="Consolas"/>
                <a:ea typeface="Times New Roman"/>
                <a:cs typeface="Times New Roman"/>
              </a:rPr>
              <a:t> Main()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finished = </a:t>
            </a:r>
            <a:r>
              <a:rPr lang="en-US" sz="1000" dirty="0">
                <a:solidFill>
                  <a:srgbClr val="0000FF"/>
                </a:solidFill>
                <a:latin typeface="Consolas"/>
                <a:ea typeface="Times New Roman"/>
                <a:cs typeface="Times New Roman"/>
              </a:rPr>
              <a:t>false</a:t>
            </a:r>
            <a:r>
              <a:rPr lang="en-US" sz="1000" dirty="0">
                <a:solidFill>
                  <a:srgbClr val="000000"/>
                </a:solidFill>
                <a:latin typeface="Consolas"/>
                <a:ea typeface="Times New Roman"/>
                <a:cs typeface="Times New Roman"/>
              </a:rPr>
              <a:t>;</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new</a:t>
            </a:r>
            <a:r>
              <a:rPr lang="en-US" sz="1000" dirty="0">
                <a:solidFill>
                  <a:srgbClr val="000000"/>
                </a:solidFill>
                <a:latin typeface="Consolas"/>
                <a:ea typeface="Times New Roman"/>
                <a:cs typeface="Times New Roman"/>
              </a:rPr>
              <a:t> </a:t>
            </a:r>
            <a:r>
              <a:rPr lang="en-US" sz="1000" dirty="0">
                <a:solidFill>
                  <a:srgbClr val="2B91AF"/>
                </a:solidFill>
                <a:latin typeface="Consolas"/>
                <a:ea typeface="Times New Roman"/>
                <a:cs typeface="Times New Roman"/>
              </a:rPr>
              <a:t>Thread</a:t>
            </a:r>
            <a:r>
              <a:rPr lang="en-US" sz="1000" dirty="0">
                <a:solidFill>
                  <a:srgbClr val="000000"/>
                </a:solidFill>
                <a:latin typeface="Consolas"/>
                <a:ea typeface="Times New Roman"/>
                <a:cs typeface="Times New Roman"/>
              </a:rPr>
              <a:t>(Thread2).Start();</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for</a:t>
            </a:r>
            <a:r>
              <a:rPr lang="en-US" sz="1000" dirty="0">
                <a:solidFill>
                  <a:srgbClr val="000000"/>
                </a:solidFill>
                <a:latin typeface="Consolas"/>
                <a:ea typeface="Times New Roman"/>
                <a:cs typeface="Times New Roman"/>
              </a:rPr>
              <a:t> (;;)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lock</a:t>
            </a:r>
            <a:r>
              <a:rPr lang="en-US" sz="1000" dirty="0">
                <a:solidFill>
                  <a:srgbClr val="000000"/>
                </a:solidFill>
                <a:latin typeface="Consolas"/>
                <a:ea typeface="Times New Roman"/>
                <a:cs typeface="Times New Roman"/>
              </a:rPr>
              <a:t> (</a:t>
            </a:r>
            <a:r>
              <a:rPr lang="en-US" sz="1000" dirty="0" err="1">
                <a:solidFill>
                  <a:srgbClr val="000000"/>
                </a:solidFill>
                <a:latin typeface="Consolas"/>
                <a:ea typeface="Times New Roman"/>
                <a:cs typeface="Times New Roman"/>
              </a:rPr>
              <a:t>resultLock</a:t>
            </a:r>
            <a:r>
              <a:rPr lang="en-US" sz="1000" dirty="0">
                <a:solidFill>
                  <a:srgbClr val="000000"/>
                </a:solidFill>
                <a:latin typeface="Consolas"/>
                <a:ea typeface="Times New Roman"/>
                <a:cs typeface="Times New Roman"/>
              </a:rPr>
              <a:t>)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if</a:t>
            </a:r>
            <a:r>
              <a:rPr lang="en-US" sz="1000" dirty="0">
                <a:solidFill>
                  <a:srgbClr val="000000"/>
                </a:solidFill>
                <a:latin typeface="Consolas"/>
                <a:ea typeface="Times New Roman"/>
                <a:cs typeface="Times New Roman"/>
              </a:rPr>
              <a:t> (finished) {</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r>
              <a:rPr lang="en-US" sz="1000" dirty="0" err="1">
                <a:solidFill>
                  <a:srgbClr val="2B91AF"/>
                </a:solidFill>
                <a:latin typeface="Consolas"/>
                <a:ea typeface="Times New Roman"/>
                <a:cs typeface="Times New Roman"/>
              </a:rPr>
              <a:t>Console</a:t>
            </a:r>
            <a:r>
              <a:rPr lang="en-US" sz="1000" dirty="0" err="1">
                <a:solidFill>
                  <a:srgbClr val="000000"/>
                </a:solidFill>
                <a:latin typeface="Consolas"/>
                <a:ea typeface="Times New Roman"/>
                <a:cs typeface="Times New Roman"/>
              </a:rPr>
              <a:t>.WriteLine</a:t>
            </a:r>
            <a:r>
              <a:rPr lang="en-US" sz="1000" dirty="0">
                <a:solidFill>
                  <a:srgbClr val="000000"/>
                </a:solidFill>
                <a:latin typeface="Consolas"/>
                <a:ea typeface="Times New Roman"/>
                <a:cs typeface="Times New Roman"/>
              </a:rPr>
              <a:t>(</a:t>
            </a:r>
            <a:r>
              <a:rPr lang="en-US" sz="1000" dirty="0">
                <a:solidFill>
                  <a:srgbClr val="A31515"/>
                </a:solidFill>
                <a:latin typeface="Consolas"/>
                <a:ea typeface="Times New Roman"/>
                <a:cs typeface="Times New Roman"/>
              </a:rPr>
              <a:t>"result = {0}"</a:t>
            </a:r>
            <a:r>
              <a:rPr lang="en-US" sz="1000" dirty="0">
                <a:solidFill>
                  <a:srgbClr val="000000"/>
                </a:solidFill>
                <a:latin typeface="Consolas"/>
                <a:ea typeface="Times New Roman"/>
                <a:cs typeface="Times New Roman"/>
              </a:rPr>
              <a:t>, result);</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r>
              <a:rPr lang="en-US" sz="1000" dirty="0">
                <a:solidFill>
                  <a:srgbClr val="0000FF"/>
                </a:solidFill>
                <a:latin typeface="Consolas"/>
                <a:ea typeface="Times New Roman"/>
                <a:cs typeface="Times New Roman"/>
              </a:rPr>
              <a:t>return</a:t>
            </a:r>
            <a:r>
              <a:rPr lang="en-US" sz="1000" dirty="0">
                <a:solidFill>
                  <a:srgbClr val="000000"/>
                </a:solidFill>
                <a:latin typeface="Consolas"/>
                <a:ea typeface="Times New Roman"/>
                <a:cs typeface="Times New Roman"/>
              </a:rPr>
              <a:t>;</a:t>
            </a:r>
            <a:endParaRPr lang="en-US" sz="1000" dirty="0">
              <a:ea typeface="Calibri"/>
              <a:cs typeface="Times New Roman"/>
            </a:endParaRP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r>
              <a:rPr lang="en-US" sz="1000" dirty="0" smtClean="0">
                <a:solidFill>
                  <a:srgbClr val="000000"/>
                </a:solidFill>
                <a:latin typeface="Consolas"/>
                <a:ea typeface="Times New Roman"/>
                <a:cs typeface="Times New Roman"/>
              </a:rPr>
              <a:t>       }</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a:solidFill>
                  <a:srgbClr val="000000"/>
                </a:solidFill>
                <a:latin typeface="Consolas"/>
                <a:ea typeface="Times New Roman"/>
                <a:cs typeface="Times New Roman"/>
              </a:rPr>
              <a:t> </a:t>
            </a:r>
            <a:r>
              <a:rPr lang="en-US" sz="1000" dirty="0" smtClean="0">
                <a:solidFill>
                  <a:srgbClr val="000000"/>
                </a:solidFill>
                <a:latin typeface="Consolas"/>
                <a:ea typeface="Times New Roman"/>
                <a:cs typeface="Times New Roman"/>
              </a:rPr>
              <a:t>     }</a:t>
            </a:r>
          </a:p>
          <a:p>
            <a:pPr marL="0" indent="0">
              <a:lnSpc>
                <a:spcPct val="115000"/>
              </a:lnSpc>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000" dirty="0" smtClean="0">
                <a:solidFill>
                  <a:srgbClr val="000000"/>
                </a:solidFill>
                <a:latin typeface="Consolas"/>
                <a:ea typeface="Times New Roman"/>
                <a:cs typeface="Times New Roman"/>
              </a:rPr>
              <a:t>}  }  </a:t>
            </a:r>
            <a:r>
              <a:rPr lang="en-US" sz="1000" dirty="0" smtClean="0">
                <a:solidFill>
                  <a:srgbClr val="000000"/>
                </a:solidFill>
                <a:latin typeface="Consolas"/>
                <a:ea typeface="Times New Roman"/>
              </a:rPr>
              <a:t>}</a:t>
            </a:r>
            <a:endParaRPr lang="en-US" sz="1000" dirty="0"/>
          </a:p>
        </p:txBody>
      </p:sp>
      <p:sp>
        <p:nvSpPr>
          <p:cNvPr id="4" name="Zaoblený obdélník 3"/>
          <p:cNvSpPr/>
          <p:nvPr/>
        </p:nvSpPr>
        <p:spPr>
          <a:xfrm>
            <a:off x="5338889" y="1268760"/>
            <a:ext cx="3384376" cy="172819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400" dirty="0" smtClean="0"/>
              <a:t>Does it really work?</a:t>
            </a:r>
          </a:p>
          <a:p>
            <a:pPr algn="ctr"/>
            <a:r>
              <a:rPr lang="en-US" sz="2400" dirty="0" smtClean="0"/>
              <a:t>If yes, then why? </a:t>
            </a:r>
            <a:endParaRPr lang="en-US" sz="2400" dirty="0"/>
          </a:p>
        </p:txBody>
      </p:sp>
    </p:spTree>
    <p:extLst>
      <p:ext uri="{BB962C8B-B14F-4D97-AF65-F5344CB8AC3E}">
        <p14:creationId xmlns:p14="http://schemas.microsoft.com/office/powerpoint/2010/main" val="79816841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dirty="0" smtClean="0"/>
              <a:t>Implicit Memory Barriers</a:t>
            </a:r>
            <a:endParaRPr lang="en-US" dirty="0"/>
          </a:p>
        </p:txBody>
      </p:sp>
      <p:sp>
        <p:nvSpPr>
          <p:cNvPr id="3" name="Zástupný symbol pro text 2"/>
          <p:cNvSpPr>
            <a:spLocks noGrp="1"/>
          </p:cNvSpPr>
          <p:nvPr>
            <p:ph type="body" sz="quarter" idx="13"/>
          </p:nvPr>
        </p:nvSpPr>
        <p:spPr/>
        <p:txBody>
          <a:bodyPr/>
          <a:lstStyle/>
          <a:p>
            <a:r>
              <a:rPr lang="en-US" dirty="0" smtClean="0"/>
              <a:t>Many threading API include an implicit memory barrier (aka memory fence), e.g.:</a:t>
            </a:r>
          </a:p>
          <a:p>
            <a:pPr lvl="1"/>
            <a:r>
              <a:rPr lang="en-US" dirty="0" err="1" smtClean="0">
                <a:latin typeface="Consolas" pitchFamily="49" charset="0"/>
                <a:cs typeface="Consolas" pitchFamily="49" charset="0"/>
              </a:rPr>
              <a:t>Monitor.Enter</a:t>
            </a:r>
            <a:r>
              <a:rPr lang="en-US" dirty="0" smtClean="0">
                <a:latin typeface="Consolas" pitchFamily="49" charset="0"/>
                <a:cs typeface="Consolas" pitchFamily="49" charset="0"/>
              </a:rPr>
              <a:t>/</a:t>
            </a:r>
            <a:r>
              <a:rPr lang="en-US" dirty="0" err="1" smtClean="0">
                <a:latin typeface="Consolas" pitchFamily="49" charset="0"/>
                <a:cs typeface="Consolas" pitchFamily="49" charset="0"/>
              </a:rPr>
              <a:t>Monitor.Exit</a:t>
            </a:r>
            <a:endParaRPr lang="en-US" dirty="0" smtClean="0">
              <a:latin typeface="Consolas" pitchFamily="49" charset="0"/>
              <a:cs typeface="Consolas" pitchFamily="49" charset="0"/>
            </a:endParaRPr>
          </a:p>
          <a:p>
            <a:pPr lvl="1"/>
            <a:r>
              <a:rPr lang="en-US" dirty="0" smtClean="0">
                <a:latin typeface="Consolas" pitchFamily="49" charset="0"/>
                <a:cs typeface="Consolas" pitchFamily="49" charset="0"/>
              </a:rPr>
              <a:t>Interlocked.*</a:t>
            </a:r>
          </a:p>
          <a:p>
            <a:pPr lvl="1"/>
            <a:r>
              <a:rPr lang="en-US" dirty="0" err="1">
                <a:latin typeface="Consolas" pitchFamily="49" charset="0"/>
                <a:cs typeface="Consolas" pitchFamily="49" charset="0"/>
              </a:rPr>
              <a:t>Thread.Start</a:t>
            </a:r>
            <a:endParaRPr lang="en-US" dirty="0">
              <a:latin typeface="Consolas" pitchFamily="49" charset="0"/>
              <a:cs typeface="Consolas" pitchFamily="49" charset="0"/>
            </a:endParaRPr>
          </a:p>
          <a:p>
            <a:pPr marL="0" indent="0">
              <a:buNone/>
            </a:pPr>
            <a:endParaRPr lang="en-US" dirty="0"/>
          </a:p>
        </p:txBody>
      </p:sp>
    </p:spTree>
    <p:extLst>
      <p:ext uri="{BB962C8B-B14F-4D97-AF65-F5344CB8AC3E}">
        <p14:creationId xmlns:p14="http://schemas.microsoft.com/office/powerpoint/2010/main" val="422849173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dirty="0" err="1" smtClean="0"/>
              <a:t>System.Collections.Concurrent</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008" y="1196752"/>
            <a:ext cx="8749480" cy="22398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5449107"/>
      </p:ext>
    </p:extLst>
  </p:cSld>
  <p:clrMapOvr>
    <a:masterClrMapping/>
  </p:clrMapOvr>
  <p:timing>
    <p:tnLst>
      <p:par>
        <p:cTn id="1" dur="indefinite" restart="never" nodeType="tmRoot"/>
      </p:par>
    </p:tnLst>
  </p:timing>
</p:sld>
</file>

<file path=ppt/theme/theme1.xml><?xml version="1.0" encoding="utf-8"?>
<a:theme xmlns:a="http://schemas.openxmlformats.org/drawingml/2006/main" name="D3S template">
  <a:themeElements>
    <a:clrScheme name="D3S slides color scheme">
      <a:dk1>
        <a:sysClr val="windowText" lastClr="000000"/>
      </a:dk1>
      <a:lt1>
        <a:srgbClr val="FFFFFF"/>
      </a:lt1>
      <a:dk2>
        <a:srgbClr val="7F7F7F"/>
      </a:dk2>
      <a:lt2>
        <a:srgbClr val="F2F2F2"/>
      </a:lt2>
      <a:accent1>
        <a:srgbClr val="00B0F0"/>
      </a:accent1>
      <a:accent2>
        <a:srgbClr val="F79646"/>
      </a:accent2>
      <a:accent3>
        <a:srgbClr val="4BACC6"/>
      </a:accent3>
      <a:accent4>
        <a:srgbClr val="9BBB59"/>
      </a:accent4>
      <a:accent5>
        <a:srgbClr val="C0504D"/>
      </a:accent5>
      <a:accent6>
        <a:srgbClr val="800080"/>
      </a:accent6>
      <a:hlink>
        <a:srgbClr val="00B0F0"/>
      </a:hlink>
      <a:folHlink>
        <a:srgbClr val="4F81BD"/>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iv sady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D3S template</Template>
  <TotalTime>34336</TotalTime>
  <Words>2076</Words>
  <Application>Microsoft Office PowerPoint</Application>
  <PresentationFormat>Předvádění na obrazovce (4:3)</PresentationFormat>
  <Paragraphs>873</Paragraphs>
  <Slides>45</Slides>
  <Notes>1</Notes>
  <HiddenSlides>0</HiddenSlides>
  <MMClips>0</MMClips>
  <ScaleCrop>false</ScaleCrop>
  <HeadingPairs>
    <vt:vector size="4" baseType="variant">
      <vt:variant>
        <vt:lpstr>Motiv</vt:lpstr>
      </vt:variant>
      <vt:variant>
        <vt:i4>1</vt:i4>
      </vt:variant>
      <vt:variant>
        <vt:lpstr>Nadpisy snímků</vt:lpstr>
      </vt:variant>
      <vt:variant>
        <vt:i4>45</vt:i4>
      </vt:variant>
    </vt:vector>
  </HeadingPairs>
  <TitlesOfParts>
    <vt:vector size="46" baseType="lpstr">
      <vt:lpstr>D3S template</vt:lpstr>
      <vt:lpstr>Advanced .NET Programming I 12th Lecture</vt:lpstr>
      <vt:lpstr>Locks</vt:lpstr>
      <vt:lpstr>Locks</vt:lpstr>
      <vt:lpstr>Journey to Lock-free/Wait-free World</vt:lpstr>
      <vt:lpstr>Atomicity in C#</vt:lpstr>
      <vt:lpstr>Atomicity in C#</vt:lpstr>
      <vt:lpstr>Atomicity in C#</vt:lpstr>
      <vt:lpstr>Interlocked Static Class</vt:lpstr>
      <vt:lpstr>2 Threads Executing. Expected Output?</vt:lpstr>
      <vt:lpstr>2 Threads Executing. Expected Output?</vt:lpstr>
      <vt:lpstr>2 Threads Executing. Expected Output?</vt:lpstr>
      <vt:lpstr>2 Threads Executing. Expected Output?</vt:lpstr>
      <vt:lpstr>2 Threads Executing. Expected Output?</vt:lpstr>
      <vt:lpstr>2 Threads Executing. Expected Output?</vt:lpstr>
      <vt:lpstr>2 Threads Executing. Expected Output?</vt:lpstr>
      <vt:lpstr>2 Threads Executing. Expected Output?</vt:lpstr>
      <vt:lpstr>2 Threads Executing. Expected Output?</vt:lpstr>
      <vt:lpstr>2 Threads Executing. Expected Output?</vt:lpstr>
      <vt:lpstr>2 Threads Executing. Expected Output?</vt:lpstr>
      <vt:lpstr>Concurrent Access</vt:lpstr>
      <vt:lpstr>Concurrent Access</vt:lpstr>
      <vt:lpstr>Concurrent Access</vt:lpstr>
      <vt:lpstr>Concurrent Access</vt:lpstr>
      <vt:lpstr>Concurrent Access</vt:lpstr>
      <vt:lpstr>Concurrent Access</vt:lpstr>
      <vt:lpstr>Concurrent Access – Solution with Locks</vt:lpstr>
      <vt:lpstr>Concurrent Access – Wrong Solution with Locks</vt:lpstr>
      <vt:lpstr>Concurrent Access – Still Wrong Solution with Locks?</vt:lpstr>
      <vt:lpstr>Concurrent Access – Correct Wrong Solution with Locks</vt:lpstr>
      <vt:lpstr>Concurrent Access</vt:lpstr>
      <vt:lpstr>Concurrent Access – Volatile Magic!</vt:lpstr>
      <vt:lpstr>Volatile Access – Part I</vt:lpstr>
      <vt:lpstr>volatile → Limited Compiler Optimizations</vt:lpstr>
      <vt:lpstr>Volatile Access – Part II</vt:lpstr>
      <vt:lpstr>Concurrent Access – Volatile Access</vt:lpstr>
      <vt:lpstr>Volatile Access – Part III</vt:lpstr>
      <vt:lpstr>Volatile Access – Part IV</vt:lpstr>
      <vt:lpstr>2 Threads Executing. Expected Output?</vt:lpstr>
      <vt:lpstr>2 Threads Executing. Expected Output?</vt:lpstr>
      <vt:lpstr>Thread.MemoryBarrier()</vt:lpstr>
      <vt:lpstr>2 Threads Executing. Expected Output?</vt:lpstr>
      <vt:lpstr>2 Threads Executing. Expected Output?</vt:lpstr>
      <vt:lpstr>Concurrent Access – Solution with Locks</vt:lpstr>
      <vt:lpstr>Implicit Memory Barriers</vt:lpstr>
      <vt:lpstr>System.Collections.Concurrent</vt:lpstr>
    </vt:vector>
  </TitlesOfParts>
  <Company>Sharewood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Classes</dc:title>
  <dc:creator>Pavel Ježek</dc:creator>
  <cp:lastModifiedBy>Pavel Ježek</cp:lastModifiedBy>
  <cp:revision>220</cp:revision>
  <dcterms:created xsi:type="dcterms:W3CDTF">2006-10-10T18:27:24Z</dcterms:created>
  <dcterms:modified xsi:type="dcterms:W3CDTF">2018-05-04T22:15:26Z</dcterms:modified>
</cp:coreProperties>
</file>